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379" r:id="rId3"/>
    <p:sldId id="258" r:id="rId4"/>
    <p:sldId id="431" r:id="rId5"/>
    <p:sldId id="410" r:id="rId6"/>
    <p:sldId id="265" r:id="rId7"/>
    <p:sldId id="447" r:id="rId8"/>
    <p:sldId id="432" r:id="rId9"/>
    <p:sldId id="382" r:id="rId10"/>
    <p:sldId id="271" r:id="rId11"/>
    <p:sldId id="433" r:id="rId12"/>
    <p:sldId id="413" r:id="rId13"/>
    <p:sldId id="347" r:id="rId14"/>
    <p:sldId id="275" r:id="rId15"/>
    <p:sldId id="277" r:id="rId16"/>
    <p:sldId id="279" r:id="rId17"/>
    <p:sldId id="281" r:id="rId18"/>
    <p:sldId id="283" r:id="rId19"/>
    <p:sldId id="285" r:id="rId20"/>
    <p:sldId id="287" r:id="rId21"/>
    <p:sldId id="394" r:id="rId22"/>
    <p:sldId id="304" r:id="rId23"/>
    <p:sldId id="419" r:id="rId24"/>
    <p:sldId id="445" r:id="rId25"/>
    <p:sldId id="351" r:id="rId26"/>
    <p:sldId id="308" r:id="rId27"/>
    <p:sldId id="310" r:id="rId28"/>
    <p:sldId id="417" r:id="rId29"/>
    <p:sldId id="314" r:id="rId30"/>
    <p:sldId id="385" r:id="rId31"/>
    <p:sldId id="317" r:id="rId32"/>
    <p:sldId id="386" r:id="rId33"/>
    <p:sldId id="426" r:id="rId34"/>
    <p:sldId id="319" r:id="rId35"/>
    <p:sldId id="387" r:id="rId36"/>
    <p:sldId id="377" r:id="rId37"/>
    <p:sldId id="326" r:id="rId38"/>
    <p:sldId id="329" r:id="rId39"/>
    <p:sldId id="332" r:id="rId40"/>
    <p:sldId id="388" r:id="rId41"/>
    <p:sldId id="430" r:id="rId42"/>
    <p:sldId id="446" r:id="rId43"/>
    <p:sldId id="335" r:id="rId44"/>
    <p:sldId id="336" r:id="rId45"/>
    <p:sldId id="337" r:id="rId46"/>
    <p:sldId id="428" r:id="rId47"/>
    <p:sldId id="342" r:id="rId48"/>
    <p:sldId id="354" r:id="rId49"/>
    <p:sldId id="425" r:id="rId50"/>
    <p:sldId id="373" r:id="rId51"/>
    <p:sldId id="364" r:id="rId52"/>
    <p:sldId id="421" r:id="rId53"/>
    <p:sldId id="423" r:id="rId54"/>
    <p:sldId id="365" r:id="rId55"/>
    <p:sldId id="366" r:id="rId56"/>
    <p:sldId id="393" r:id="rId57"/>
    <p:sldId id="392" r:id="rId58"/>
    <p:sldId id="391" r:id="rId59"/>
    <p:sldId id="367" r:id="rId60"/>
    <p:sldId id="390" r:id="rId61"/>
    <p:sldId id="368" r:id="rId62"/>
    <p:sldId id="369" r:id="rId63"/>
    <p:sldId id="370" r:id="rId64"/>
    <p:sldId id="371" r:id="rId65"/>
    <p:sldId id="395" r:id="rId66"/>
    <p:sldId id="440" r:id="rId67"/>
    <p:sldId id="444" r:id="rId68"/>
    <p:sldId id="443" r:id="rId69"/>
    <p:sldId id="381"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3" autoAdjust="0"/>
    <p:restoredTop sz="87209" autoAdjust="0"/>
  </p:normalViewPr>
  <p:slideViewPr>
    <p:cSldViewPr>
      <p:cViewPr varScale="1">
        <p:scale>
          <a:sx n="46" d="100"/>
          <a:sy n="46" d="100"/>
        </p:scale>
        <p:origin x="-1358"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B992A3-4F5E-4B34-AD6D-6F6A1C524D8A}" type="datetimeFigureOut">
              <a:rPr lang="en-US" smtClean="0"/>
              <a:pPr/>
              <a:t>3/29/2021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DF096C-D460-46DC-89E1-A1EFE8DC73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WEtVFBvQVFHcEUzbTBfb0dDbGs4eHdFLXRuZ3xBQ3Jtc0ttOTY1cGhIZVFZT0VJaTNCQTU5RGlXZ0VZLUViU0ZRekRWNkpZdk1QZGpaeWZSdmk5c1dkMmxxWUxhUDRidTJIZzZKN19jOVpFbkVmTnVZdWxTVnY1NFVIejREcFJWSjVzd1l0SDNnQjd0a29SLWl4TQ&amp;q=https://ja.ma/2ZaJwMM"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4BCCA-BC3A-40D0-BCC5-972295694B36}" type="slidenum">
              <a:rPr lang="en-US"/>
              <a:pPr/>
              <a:t>3</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1AC98F-7B72-42F9-8E5A-0688A0ADFD76}" type="slidenum">
              <a:rPr lang="en-US"/>
              <a:pPr/>
              <a:t>18</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B6A00-09D2-4217-94FB-D655463A0ABD}" type="slidenum">
              <a:rPr lang="en-US"/>
              <a:pPr/>
              <a:t>19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96441-F290-4F8D-9DE8-4F4B09D9210B}" type="slidenum">
              <a:rPr lang="en-US"/>
              <a:pPr/>
              <a:t>20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12921-9DEE-4215-BAD1-C052A769ED0D}" type="slidenum">
              <a:rPr lang="en-US"/>
              <a:pPr/>
              <a:t>22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A8009-5564-4539-A010-E0344ED6FBAB}" type="slidenum">
              <a:rPr lang="en-US"/>
              <a:pPr/>
              <a:t>26</a:t>
            </a:fld>
            <a:endParaRPr lang="en-US"/>
          </a:p>
        </p:txBody>
      </p:sp>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6626E-D22B-490C-A28D-B53300B55242}" type="slidenum">
              <a:rPr lang="en-US"/>
              <a:pPr/>
              <a:t>27</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366D55-B455-45DF-A9FF-137D61B44187}" type="slidenum">
              <a:rPr lang="en-US"/>
              <a:pPr/>
              <a:t>29</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DCBFF-A311-4182-9F56-7AB6496BF965}" type="slidenum">
              <a:rPr lang="en-US"/>
              <a:pPr/>
              <a:t>31</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0A4FC-7C2D-4101-9FDA-354A5CBD316D}" type="slidenum">
              <a:rPr lang="en-US"/>
              <a:pPr/>
              <a:t>34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ADF53-59E9-41FF-97D5-EDB825492175}" type="slidenum">
              <a:rPr lang="en-US"/>
              <a:pPr/>
              <a:t>37</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4FFBF-6E69-488D-BD82-36A64FBABC00}" type="slidenum">
              <a:rPr lang="en-US"/>
              <a:pPr/>
              <a:t>6</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8AFD6-78D6-4329-B419-2258BF00F331}" type="slidenum">
              <a:rPr lang="en-US"/>
              <a:pPr/>
              <a:t>38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65AB2-9DBF-4998-A7D2-59C18C96C481}" type="slidenum">
              <a:rPr lang="en-US"/>
              <a:pPr/>
              <a:t>39</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68368-A31D-4FAE-8907-AC933A12D6AD}" type="slidenum">
              <a:rPr lang="en-US"/>
              <a:pPr/>
              <a:t>44</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98106-86C5-470C-B841-F6A974205414}" type="slidenum">
              <a:rPr lang="en-US"/>
              <a:pPr/>
              <a:t>45</a:t>
            </a:fld>
            <a:endParaRPr lang="en-US"/>
          </a:p>
        </p:txBody>
      </p:sp>
      <p:sp>
        <p:nvSpPr>
          <p:cNvPr id="91138" name="Rectangle 1026"/>
          <p:cNvSpPr>
            <a:spLocks noGrp="1" noRot="1" noChangeAspect="1" noChangeArrowheads="1" noTextEdit="1"/>
          </p:cNvSpPr>
          <p:nvPr>
            <p:ph type="sldImg"/>
          </p:nvPr>
        </p:nvSpPr>
        <p:spPr>
          <a:ln/>
        </p:spPr>
      </p:sp>
      <p:sp>
        <p:nvSpPr>
          <p:cNvPr id="911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9DE1D-24F3-448D-A2FC-B81714EADCEB}" type="slidenum">
              <a:rPr lang="en-US"/>
              <a:pPr/>
              <a:t>47</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7D727-F8ED-4952-82B1-836F77AF0778}" type="slidenum">
              <a:rPr lang="en-US"/>
              <a:pPr/>
              <a:t>50</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BEAC8-4817-499F-8942-0A8F8F4BBE1C}" type="slidenum">
              <a:rPr lang="en-US"/>
              <a:pPr/>
              <a:t>51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man with constrictive </a:t>
            </a:r>
            <a:r>
              <a:rPr lang="en-US" sz="1200" b="0" i="0" kern="1200" dirty="0" err="1" smtClean="0">
                <a:solidFill>
                  <a:schemeClr val="tx1"/>
                </a:solidFill>
                <a:latin typeface="+mn-lt"/>
                <a:ea typeface="+mn-ea"/>
                <a:cs typeface="+mn-cs"/>
              </a:rPr>
              <a:t>pericarditis</a:t>
            </a:r>
            <a:r>
              <a:rPr lang="en-US" sz="1200" b="0" i="0" kern="1200" dirty="0" smtClean="0">
                <a:solidFill>
                  <a:schemeClr val="tx1"/>
                </a:solidFill>
                <a:latin typeface="+mn-lt"/>
                <a:ea typeface="+mn-ea"/>
                <a:cs typeface="+mn-cs"/>
              </a:rPr>
              <a:t> had elevated jugular venous pressure (JVP) to 20 cm H2O with prominent x and y descents. This JVP contour distinguishes constriction from other conditions that can present with </a:t>
            </a:r>
            <a:r>
              <a:rPr lang="en-US" sz="1200" b="0" i="0" kern="1200" dirty="0" err="1" smtClean="0">
                <a:solidFill>
                  <a:schemeClr val="tx1"/>
                </a:solidFill>
                <a:latin typeface="+mn-lt"/>
                <a:ea typeface="+mn-ea"/>
                <a:cs typeface="+mn-cs"/>
              </a:rPr>
              <a:t>dyspnea</a:t>
            </a:r>
            <a:r>
              <a:rPr lang="en-US" sz="1200" b="0" i="0" kern="1200" dirty="0" smtClean="0">
                <a:solidFill>
                  <a:schemeClr val="tx1"/>
                </a:solidFill>
                <a:latin typeface="+mn-lt"/>
                <a:ea typeface="+mn-ea"/>
                <a:cs typeface="+mn-cs"/>
              </a:rPr>
              <a:t> on exertion with jugular venous pulsations, like pulmonary hypertension (prominent a waves), tricuspid regurgitation (giant c to v wave), and restrictive </a:t>
            </a:r>
            <a:r>
              <a:rPr lang="en-US" sz="1200" b="0" i="0" kern="1200" dirty="0" err="1" smtClean="0">
                <a:solidFill>
                  <a:schemeClr val="tx1"/>
                </a:solidFill>
                <a:latin typeface="+mn-lt"/>
                <a:ea typeface="+mn-ea"/>
                <a:cs typeface="+mn-cs"/>
              </a:rPr>
              <a:t>cardiomyopathy</a:t>
            </a:r>
            <a:r>
              <a:rPr lang="en-US" sz="1200" b="0" i="0" kern="1200" dirty="0" smtClean="0">
                <a:solidFill>
                  <a:schemeClr val="tx1"/>
                </a:solidFill>
                <a:latin typeface="+mn-lt"/>
                <a:ea typeface="+mn-ea"/>
                <a:cs typeface="+mn-cs"/>
              </a:rPr>
              <a:t> (blunted x descent). He had a pericardial knock on cardiac auscultation and a right axis shift and </a:t>
            </a:r>
            <a:r>
              <a:rPr lang="en-US" sz="1200" b="0" i="0" kern="1200" dirty="0" err="1" smtClean="0">
                <a:solidFill>
                  <a:schemeClr val="tx1"/>
                </a:solidFill>
                <a:latin typeface="+mn-lt"/>
                <a:ea typeface="+mn-ea"/>
                <a:cs typeface="+mn-cs"/>
              </a:rPr>
              <a:t>inferolateral</a:t>
            </a:r>
            <a:r>
              <a:rPr lang="en-US" sz="1200" b="0" i="0" kern="1200" dirty="0" smtClean="0">
                <a:solidFill>
                  <a:schemeClr val="tx1"/>
                </a:solidFill>
                <a:latin typeface="+mn-lt"/>
                <a:ea typeface="+mn-ea"/>
                <a:cs typeface="+mn-cs"/>
              </a:rPr>
              <a:t> T-wave inversions on electrocardiography. Cardiac catheterization confirmed the diagnosis of constrictive </a:t>
            </a:r>
            <a:r>
              <a:rPr lang="en-US" sz="1200" b="0" i="0" kern="1200" dirty="0" err="1" smtClean="0">
                <a:solidFill>
                  <a:schemeClr val="tx1"/>
                </a:solidFill>
                <a:latin typeface="+mn-lt"/>
                <a:ea typeface="+mn-ea"/>
                <a:cs typeface="+mn-cs"/>
              </a:rPr>
              <a:t>pericarditis</a:t>
            </a:r>
            <a:r>
              <a:rPr lang="en-US" sz="1200" b="0" i="0" kern="1200" dirty="0" smtClean="0">
                <a:solidFill>
                  <a:schemeClr val="tx1"/>
                </a:solidFill>
                <a:latin typeface="+mn-lt"/>
                <a:ea typeface="+mn-ea"/>
                <a:cs typeface="+mn-cs"/>
              </a:rPr>
              <a:t>. See </a:t>
            </a:r>
            <a:r>
              <a:rPr lang="en-US" sz="1200" b="0" i="0" kern="1200" dirty="0" smtClean="0">
                <a:solidFill>
                  <a:schemeClr val="tx1"/>
                </a:solidFill>
                <a:latin typeface="+mn-lt"/>
                <a:ea typeface="+mn-ea"/>
                <a:cs typeface="+mn-cs"/>
                <a:hlinkClick r:id="rId3"/>
              </a:rPr>
              <a:t>https://ja.ma/2ZaJwMM</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6DF096C-D460-46DC-89E1-A1EFE8DC7323}" type="slidenum">
              <a:rPr lang="en-US" smtClean="0"/>
              <a:pPr/>
              <a:t>53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B19D7-68F7-4499-8676-4D21F4563787}" type="slidenum">
              <a:rPr lang="en-US"/>
              <a:pPr/>
              <a:t>54</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ED455-062F-454E-A9D8-3E3A8C393BD6}" type="slidenum">
              <a:rPr lang="en-US"/>
              <a:pPr/>
              <a:t>55</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E1E71-50F7-4748-BB84-CC82EF6EED14}" type="slidenum">
              <a:rPr lang="en-US"/>
              <a:pPr/>
              <a:t>8</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F43C68-8AB6-4FC9-B1C1-5A139AB86AAA}" type="slidenum">
              <a:rPr lang="en-US"/>
              <a:pPr/>
              <a:t>59</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8D351-E8A8-4962-BB16-D26AEEE36850}" type="slidenum">
              <a:rPr lang="en-US"/>
              <a:pPr/>
              <a:t>61</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BFDAC-B3F2-4CBB-86BA-6BE9C9CB047B}" type="slidenum">
              <a:rPr lang="en-US"/>
              <a:pPr/>
              <a:t>62</a:t>
            </a:fld>
            <a:endParaRPr lang="en-US"/>
          </a:p>
        </p:txBody>
      </p:sp>
      <p:sp>
        <p:nvSpPr>
          <p:cNvPr id="93186" name="Rectangle 1026"/>
          <p:cNvSpPr>
            <a:spLocks noGrp="1" noRot="1" noChangeAspect="1" noChangeArrowheads="1" noTextEdit="1"/>
          </p:cNvSpPr>
          <p:nvPr>
            <p:ph type="sldImg"/>
          </p:nvPr>
        </p:nvSpPr>
        <p:spPr>
          <a:ln/>
        </p:spPr>
      </p:sp>
      <p:sp>
        <p:nvSpPr>
          <p:cNvPr id="9318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81EDB-A3E0-4478-A487-A739D2D5EB3A}" type="slidenum">
              <a:rPr lang="en-US"/>
              <a:pPr/>
              <a:t>63</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9D1E8-615A-4571-BA04-E8996E8AB9EE}" type="slidenum">
              <a:rPr lang="en-US"/>
              <a:pPr/>
              <a:t>64</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EE0D7-3D12-493D-961C-506F89E71248}" type="slidenum">
              <a:rPr lang="en-US"/>
              <a:pPr/>
              <a:t>10</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Visual</a:t>
            </a:r>
            <a:r>
              <a:rPr lang="en-US" sz="1000" baseline="0" dirty="0" smtClean="0"/>
              <a:t> method relies on dominance of jugular wave , because RA contraction precedes </a:t>
            </a:r>
            <a:r>
              <a:rPr lang="en-US" sz="1000" baseline="0" dirty="0" err="1" smtClean="0"/>
              <a:t>Lv</a:t>
            </a:r>
            <a:r>
              <a:rPr lang="en-US" sz="1000" baseline="0" dirty="0" smtClean="0"/>
              <a:t> contraction the jugular a wave is will be seen as a flickering pulsation just before the carotid artery pulse is felt.</a:t>
            </a:r>
          </a:p>
          <a:p>
            <a:r>
              <a:rPr lang="en-US" sz="1000" baseline="0" dirty="0" smtClean="0"/>
              <a:t>If present a wave is coincident with an S4 and is approximately </a:t>
            </a:r>
            <a:r>
              <a:rPr lang="en-US" sz="1000" baseline="0" dirty="0" err="1" smtClean="0"/>
              <a:t>simulataneous</a:t>
            </a:r>
            <a:r>
              <a:rPr lang="en-US" sz="1000" baseline="0" dirty="0" smtClean="0"/>
              <a:t> with S1 , X  descents occurs during systole and will be seen as a negative transient </a:t>
            </a:r>
            <a:r>
              <a:rPr lang="en-US" sz="1000" baseline="0" dirty="0" err="1" smtClean="0"/>
              <a:t>occuring</a:t>
            </a:r>
            <a:r>
              <a:rPr lang="en-US" sz="1000" baseline="0" dirty="0" smtClean="0"/>
              <a:t> between S1and S2.v wave begins in late systole and peaks just after s2</a:t>
            </a:r>
            <a:endParaRPr lang="en-US" sz="1000" dirty="0"/>
          </a:p>
        </p:txBody>
      </p:sp>
      <p:sp>
        <p:nvSpPr>
          <p:cNvPr id="4" name="Slide Number Placeholder 3"/>
          <p:cNvSpPr>
            <a:spLocks noGrp="1"/>
          </p:cNvSpPr>
          <p:nvPr>
            <p:ph type="sldNum" sz="quarter" idx="10"/>
          </p:nvPr>
        </p:nvSpPr>
        <p:spPr/>
        <p:txBody>
          <a:bodyPr/>
          <a:lstStyle/>
          <a:p>
            <a:fld id="{86DF096C-D460-46DC-89E1-A1EFE8DC7323}"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90C2A-B5A8-4372-AC6A-241F4EFFFC7F}" type="slidenum">
              <a:rPr lang="en-US"/>
              <a:pPr/>
              <a:t>14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99A44-1064-4755-AD2F-4C875A08D8B6}" type="slidenum">
              <a:rPr lang="en-US"/>
              <a:pPr/>
              <a:t>15</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6762F-3CCD-4792-B21F-0C5816D9FD6C}" type="slidenum">
              <a:rPr lang="en-US"/>
              <a:pPr/>
              <a:t>16</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9F46F-EAA1-4FF2-B1C3-A000C1E8BDB7}" type="slidenum">
              <a:rPr lang="en-US"/>
              <a:pPr/>
              <a:t>17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0E16A-8115-49E3-A14D-C8516161D35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D5DF9-6EFF-444E-9067-E65A35B25D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0E16A-8115-49E3-A14D-C8516161D35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D5DF9-6EFF-444E-9067-E65A35B25D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0E16A-8115-49E3-A14D-C8516161D35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D5DF9-6EFF-444E-9067-E65A35B25D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0E16A-8115-49E3-A14D-C8516161D35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D5DF9-6EFF-444E-9067-E65A35B25D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0E16A-8115-49E3-A14D-C8516161D35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D5DF9-6EFF-444E-9067-E65A35B25D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0E16A-8115-49E3-A14D-C8516161D35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D5DF9-6EFF-444E-9067-E65A35B25D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0E16A-8115-49E3-A14D-C8516161D35F}"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1D5DF9-6EFF-444E-9067-E65A35B25D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0E16A-8115-49E3-A14D-C8516161D35F}" type="datetimeFigureOut">
              <a:rPr lang="en-US" smtClean="0"/>
              <a:pPr/>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1D5DF9-6EFF-444E-9067-E65A35B25D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0E16A-8115-49E3-A14D-C8516161D35F}" type="datetimeFigureOut">
              <a:rPr lang="en-US" smtClean="0"/>
              <a:pPr/>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1D5DF9-6EFF-444E-9067-E65A35B25D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0E16A-8115-49E3-A14D-C8516161D35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D5DF9-6EFF-444E-9067-E65A35B25D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0E16A-8115-49E3-A14D-C8516161D35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D5DF9-6EFF-444E-9067-E65A35B25D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0E16A-8115-49E3-A14D-C8516161D35F}" type="datetimeFigureOut">
              <a:rPr lang="en-US" smtClean="0"/>
              <a:pPr/>
              <a:t>3/29/2021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D5DF9-6EFF-444E-9067-E65A35B25D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E:\pen%20drive\Naem\Videos\c71OwG91fF8-00_00_01.00-00_00_09.00.mp4"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E:\pen%20drive\Naem\Videos\2VKP81EnSgg-00_00_06.00-00_00_46.00.mp4"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E:\pen%20drive\Naem\Videos\MwBF-h4KPow-00_00_01.00-00_00_27.00.mp4"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E:\pen%20drive\Naem\Videos\VCQKA_SPCGs-00_00_01.00-00_00_20.00.mp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file:///E:\pen%20drive\Naem\Videos\ICI9jRr3CwM-00_00_04.00-00_00_18.00.mp4" TargetMode="Externa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905000"/>
          </a:xfrm>
        </p:spPr>
        <p:txBody>
          <a:bodyPr/>
          <a:lstStyle/>
          <a:p>
            <a:r>
              <a:rPr lang="en-US" dirty="0" smtClean="0"/>
              <a:t>JUGULAR VENOUS PRESSURE </a:t>
            </a:r>
            <a:endParaRPr lang="en-US" dirty="0"/>
          </a:p>
        </p:txBody>
      </p:sp>
      <p:sp>
        <p:nvSpPr>
          <p:cNvPr id="3" name="Subtitle 2"/>
          <p:cNvSpPr>
            <a:spLocks noGrp="1"/>
          </p:cNvSpPr>
          <p:nvPr>
            <p:ph type="subTitle" idx="1"/>
          </p:nvPr>
        </p:nvSpPr>
        <p:spPr>
          <a:xfrm>
            <a:off x="2362200" y="4648200"/>
            <a:ext cx="6400800" cy="1371600"/>
          </a:xfrm>
        </p:spPr>
        <p:txBody>
          <a:bodyPr/>
          <a:lstStyle/>
          <a:p>
            <a:r>
              <a:rPr lang="en-US" sz="2000" dirty="0" smtClean="0"/>
              <a:t>DR.NAEEM QURESHI </a:t>
            </a:r>
          </a:p>
          <a:p>
            <a:r>
              <a:rPr lang="en-US" sz="2000" dirty="0" smtClean="0"/>
              <a:t>GMC KOZHIKODE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419600" y="274638"/>
            <a:ext cx="13106400" cy="944562"/>
          </a:xfrm>
        </p:spPr>
        <p:txBody>
          <a:bodyPr>
            <a:normAutofit/>
          </a:bodyPr>
          <a:lstStyle/>
          <a:p>
            <a:r>
              <a:rPr lang="en-US" sz="4000" dirty="0" smtClean="0"/>
              <a:t> JVP waveforms </a:t>
            </a:r>
            <a:endParaRPr lang="en-US" sz="4000" dirty="0"/>
          </a:p>
        </p:txBody>
      </p:sp>
      <p:sp>
        <p:nvSpPr>
          <p:cNvPr id="19459" name="Rectangle 3"/>
          <p:cNvSpPr>
            <a:spLocks noGrp="1" noChangeArrowheads="1"/>
          </p:cNvSpPr>
          <p:nvPr>
            <p:ph type="body" idx="1"/>
          </p:nvPr>
        </p:nvSpPr>
        <p:spPr/>
        <p:txBody>
          <a:bodyPr>
            <a:normAutofit/>
          </a:bodyPr>
          <a:lstStyle/>
          <a:p>
            <a:r>
              <a:rPr lang="en-US" sz="2400" dirty="0"/>
              <a:t>Normal JVP reflects </a:t>
            </a:r>
            <a:r>
              <a:rPr lang="en-US" sz="2400" dirty="0" err="1"/>
              <a:t>phasic</a:t>
            </a:r>
            <a:r>
              <a:rPr lang="en-US" sz="2400" dirty="0"/>
              <a:t> pressure changes in RA during systole and RV during diastole </a:t>
            </a:r>
            <a:endParaRPr lang="en-US" sz="2400" dirty="0" smtClean="0"/>
          </a:p>
          <a:p>
            <a:pPr>
              <a:buNone/>
            </a:pPr>
            <a:endParaRPr lang="en-US" sz="2400" dirty="0"/>
          </a:p>
          <a:p>
            <a:r>
              <a:rPr lang="en-US" sz="2400" dirty="0"/>
              <a:t>Two visible positive waves ( a and v) and two negative troughs ( x and y</a:t>
            </a:r>
            <a:r>
              <a:rPr lang="en-US" sz="2400" dirty="0" smtClean="0"/>
              <a:t>).</a:t>
            </a:r>
          </a:p>
          <a:p>
            <a:pPr>
              <a:buNone/>
            </a:pPr>
            <a:endParaRPr lang="en-US" sz="2400" dirty="0"/>
          </a:p>
          <a:p>
            <a:r>
              <a:rPr lang="en-US" sz="2400" dirty="0"/>
              <a:t>Two additional positive waves can be recorded . C wave interrupts x descent and h wave precedes the next a wave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74638"/>
            <a:ext cx="12268200" cy="792162"/>
          </a:xfrm>
        </p:spPr>
        <p:txBody>
          <a:bodyPr/>
          <a:lstStyle/>
          <a:p>
            <a:r>
              <a:rPr lang="en-US" dirty="0" smtClean="0"/>
              <a:t>Timing of venous waves </a:t>
            </a:r>
            <a:endParaRPr lang="en-US" dirty="0"/>
          </a:p>
        </p:txBody>
      </p:sp>
      <p:sp>
        <p:nvSpPr>
          <p:cNvPr id="3" name="Content Placeholder 2"/>
          <p:cNvSpPr>
            <a:spLocks noGrp="1"/>
          </p:cNvSpPr>
          <p:nvPr>
            <p:ph idx="1"/>
          </p:nvPr>
        </p:nvSpPr>
        <p:spPr>
          <a:xfrm>
            <a:off x="304800" y="1143000"/>
            <a:ext cx="8382000" cy="5715000"/>
          </a:xfrm>
        </p:spPr>
        <p:txBody>
          <a:bodyPr>
            <a:normAutofit/>
          </a:bodyPr>
          <a:lstStyle/>
          <a:p>
            <a:pPr>
              <a:buNone/>
            </a:pPr>
            <a:r>
              <a:rPr lang="en-US" sz="2400" dirty="0" smtClean="0"/>
              <a:t>Timing may be assessed by 2 methods </a:t>
            </a:r>
          </a:p>
          <a:p>
            <a:endParaRPr lang="en-US" sz="2400" dirty="0" smtClean="0"/>
          </a:p>
          <a:p>
            <a:r>
              <a:rPr lang="en-US" sz="2400" dirty="0" smtClean="0"/>
              <a:t>In first left carotid pulse is carefully palpated simultaneously with visual inspection of right sided jugular vein </a:t>
            </a:r>
          </a:p>
          <a:p>
            <a:endParaRPr lang="en-US" sz="2400" dirty="0" smtClean="0"/>
          </a:p>
          <a:p>
            <a:r>
              <a:rPr lang="en-US" sz="2400" dirty="0" smtClean="0"/>
              <a:t>In second jugular venous pulse is </a:t>
            </a:r>
            <a:r>
              <a:rPr lang="en-US" sz="2400" dirty="0" err="1" smtClean="0"/>
              <a:t>analysed</a:t>
            </a:r>
            <a:r>
              <a:rPr lang="en-US" sz="2400" dirty="0" smtClean="0"/>
              <a:t> in concert with auscultation of the heart sound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12877800" cy="715962"/>
          </a:xfrm>
        </p:spPr>
        <p:txBody>
          <a:bodyPr>
            <a:normAutofit fontScale="90000"/>
          </a:bodyPr>
          <a:lstStyle/>
          <a:p>
            <a:r>
              <a:rPr lang="en-US" dirty="0" smtClean="0"/>
              <a:t>Normal JVP</a:t>
            </a:r>
            <a:endParaRPr lang="en-US" dirty="0"/>
          </a:p>
        </p:txBody>
      </p:sp>
      <p:pic>
        <p:nvPicPr>
          <p:cNvPr id="4" name="Content Placeholder 3" descr="photo_2021-03-28_00-03-19.jpg"/>
          <p:cNvPicPr>
            <a:picLocks noGrp="1" noChangeAspect="1"/>
          </p:cNvPicPr>
          <p:nvPr>
            <p:ph idx="1"/>
          </p:nvPr>
        </p:nvPicPr>
        <p:blipFill>
          <a:blip r:embed="rId3" cstate="print"/>
          <a:stretch>
            <a:fillRect/>
          </a:stretch>
        </p:blipFill>
        <p:spPr>
          <a:xfrm>
            <a:off x="0" y="1477560"/>
            <a:ext cx="8839200" cy="538044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p:cNvGrpSpPr/>
          <p:nvPr/>
        </p:nvGrpSpPr>
        <p:grpSpPr>
          <a:xfrm>
            <a:off x="-1828800" y="0"/>
            <a:ext cx="11278302" cy="6858000"/>
            <a:chOff x="-828" y="0"/>
            <a:chExt cx="9145590" cy="6858000"/>
          </a:xfrm>
        </p:grpSpPr>
        <p:sp>
          <p:nvSpPr>
            <p:cNvPr id="3" name="object 4"/>
            <p:cNvSpPr/>
            <p:nvPr/>
          </p:nvSpPr>
          <p:spPr>
            <a:xfrm>
              <a:off x="-828" y="1"/>
              <a:ext cx="9145590" cy="228600"/>
            </a:xfrm>
            <a:prstGeom prst="rect">
              <a:avLst/>
            </a:prstGeom>
            <a:blipFill>
              <a:blip r:embed="rId2" cstate="print"/>
              <a:stretch>
                <a:fillRect/>
              </a:stretch>
            </a:blipFill>
          </p:spPr>
          <p:txBody>
            <a:bodyPr wrap="square" lIns="0" tIns="0" rIns="0" bIns="0" rtlCol="0"/>
            <a:lstStyle/>
            <a:p>
              <a:endParaRPr/>
            </a:p>
          </p:txBody>
        </p:sp>
        <p:sp>
          <p:nvSpPr>
            <p:cNvPr id="4" name="object 5"/>
            <p:cNvSpPr/>
            <p:nvPr/>
          </p:nvSpPr>
          <p:spPr>
            <a:xfrm>
              <a:off x="1477797" y="0"/>
              <a:ext cx="7419233" cy="685800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495800" y="274638"/>
            <a:ext cx="12039600" cy="868362"/>
          </a:xfrm>
        </p:spPr>
        <p:txBody>
          <a:bodyPr/>
          <a:lstStyle/>
          <a:p>
            <a:r>
              <a:rPr lang="en-US" dirty="0"/>
              <a:t>a Wave</a:t>
            </a:r>
          </a:p>
        </p:txBody>
      </p:sp>
      <p:sp>
        <p:nvSpPr>
          <p:cNvPr id="21507" name="Rectangle 3"/>
          <p:cNvSpPr>
            <a:spLocks noGrp="1" noChangeArrowheads="1"/>
          </p:cNvSpPr>
          <p:nvPr>
            <p:ph type="body" idx="1"/>
          </p:nvPr>
        </p:nvSpPr>
        <p:spPr>
          <a:xfrm>
            <a:off x="228600" y="1600200"/>
            <a:ext cx="4876800" cy="5029199"/>
          </a:xfrm>
        </p:spPr>
        <p:txBody>
          <a:bodyPr>
            <a:normAutofit lnSpcReduction="10000"/>
          </a:bodyPr>
          <a:lstStyle/>
          <a:p>
            <a:pPr>
              <a:lnSpc>
                <a:spcPct val="90000"/>
              </a:lnSpc>
            </a:pPr>
            <a:r>
              <a:rPr lang="en-US" sz="2400" dirty="0"/>
              <a:t>First positive </a:t>
            </a:r>
            <a:r>
              <a:rPr lang="en-US" sz="2400" dirty="0" err="1"/>
              <a:t>presystolic</a:t>
            </a:r>
            <a:r>
              <a:rPr lang="en-US" sz="2400" dirty="0"/>
              <a:t> a wave is due to right </a:t>
            </a:r>
            <a:r>
              <a:rPr lang="en-US" sz="2400" dirty="0" err="1"/>
              <a:t>atrial</a:t>
            </a:r>
            <a:r>
              <a:rPr lang="en-US" sz="2400" dirty="0"/>
              <a:t> contraction results in retrograde blood flow in to  svc and </a:t>
            </a:r>
            <a:r>
              <a:rPr lang="en-US" sz="2400" dirty="0" smtClean="0"/>
              <a:t>jugulars</a:t>
            </a:r>
          </a:p>
          <a:p>
            <a:pPr>
              <a:lnSpc>
                <a:spcPct val="90000"/>
              </a:lnSpc>
              <a:buNone/>
            </a:pPr>
            <a:endParaRPr lang="en-US" sz="2400" dirty="0"/>
          </a:p>
          <a:p>
            <a:pPr>
              <a:lnSpc>
                <a:spcPct val="90000"/>
              </a:lnSpc>
            </a:pPr>
            <a:r>
              <a:rPr lang="en-US" sz="2400" dirty="0"/>
              <a:t>Effective RA contraction is needed for visible a wave    </a:t>
            </a:r>
            <a:endParaRPr lang="en-US" sz="2400" dirty="0" smtClean="0"/>
          </a:p>
          <a:p>
            <a:pPr>
              <a:lnSpc>
                <a:spcPct val="90000"/>
              </a:lnSpc>
              <a:buNone/>
            </a:pPr>
            <a:r>
              <a:rPr lang="en-US" sz="2400" dirty="0" smtClean="0"/>
              <a:t> </a:t>
            </a:r>
            <a:endParaRPr lang="en-US" sz="2400" dirty="0"/>
          </a:p>
          <a:p>
            <a:pPr>
              <a:lnSpc>
                <a:spcPct val="90000"/>
              </a:lnSpc>
            </a:pPr>
            <a:r>
              <a:rPr lang="en-US" sz="2400" dirty="0"/>
              <a:t>Dominant wave in JVP and larger than </a:t>
            </a:r>
            <a:r>
              <a:rPr lang="en-US" sz="2400" dirty="0" smtClean="0"/>
              <a:t>v</a:t>
            </a:r>
          </a:p>
          <a:p>
            <a:pPr>
              <a:lnSpc>
                <a:spcPct val="90000"/>
              </a:lnSpc>
              <a:buNone/>
            </a:pPr>
            <a:endParaRPr lang="en-US" sz="2400" dirty="0"/>
          </a:p>
          <a:p>
            <a:pPr>
              <a:lnSpc>
                <a:spcPct val="90000"/>
              </a:lnSpc>
            </a:pPr>
            <a:r>
              <a:rPr lang="en-US" sz="2400" dirty="0"/>
              <a:t>It precedes upstroke of the carotid pulse and S1, but follow the P wave in ECG   </a:t>
            </a:r>
          </a:p>
          <a:p>
            <a:pPr>
              <a:lnSpc>
                <a:spcPct val="90000"/>
              </a:lnSpc>
            </a:pPr>
            <a:endParaRPr lang="en-US" sz="2800" dirty="0"/>
          </a:p>
        </p:txBody>
      </p:sp>
      <p:pic>
        <p:nvPicPr>
          <p:cNvPr id="21508" name="Picture 4" descr="C:\WINDOWS\TEMP\auto0.bmp"/>
          <p:cNvPicPr>
            <a:picLocks noChangeAspect="1" noChangeArrowheads="1"/>
          </p:cNvPicPr>
          <p:nvPr/>
        </p:nvPicPr>
        <p:blipFill>
          <a:blip r:embed="rId3" cstate="print"/>
          <a:srcRect/>
          <a:stretch>
            <a:fillRect/>
          </a:stretch>
        </p:blipFill>
        <p:spPr bwMode="auto">
          <a:xfrm>
            <a:off x="5205413" y="1371600"/>
            <a:ext cx="3938587"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362200" y="304800"/>
            <a:ext cx="8229600" cy="838200"/>
          </a:xfrm>
        </p:spPr>
        <p:txBody>
          <a:bodyPr>
            <a:normAutofit/>
          </a:bodyPr>
          <a:lstStyle/>
          <a:p>
            <a:r>
              <a:rPr lang="en-US" sz="4000" dirty="0"/>
              <a:t>x  Descent  </a:t>
            </a:r>
          </a:p>
        </p:txBody>
      </p:sp>
      <p:sp>
        <p:nvSpPr>
          <p:cNvPr id="23555" name="Rectangle 3"/>
          <p:cNvSpPr>
            <a:spLocks noGrp="1" noChangeArrowheads="1"/>
          </p:cNvSpPr>
          <p:nvPr>
            <p:ph type="body" idx="1"/>
          </p:nvPr>
        </p:nvSpPr>
        <p:spPr>
          <a:xfrm>
            <a:off x="304800" y="1219200"/>
            <a:ext cx="4648200" cy="4525963"/>
          </a:xfrm>
        </p:spPr>
        <p:txBody>
          <a:bodyPr>
            <a:normAutofit lnSpcReduction="10000"/>
          </a:bodyPr>
          <a:lstStyle/>
          <a:p>
            <a:pPr>
              <a:lnSpc>
                <a:spcPct val="90000"/>
              </a:lnSpc>
            </a:pPr>
            <a:r>
              <a:rPr lang="en-US" sz="2400" dirty="0"/>
              <a:t>Systolic x descent (systolic collapse) is due to </a:t>
            </a:r>
            <a:r>
              <a:rPr lang="en-US" sz="2400" dirty="0" err="1"/>
              <a:t>atrial</a:t>
            </a:r>
            <a:r>
              <a:rPr lang="en-US" sz="2400" dirty="0"/>
              <a:t> relaxation during </a:t>
            </a:r>
            <a:r>
              <a:rPr lang="en-US" sz="2400" dirty="0" err="1"/>
              <a:t>atrial</a:t>
            </a:r>
            <a:r>
              <a:rPr lang="en-US" sz="2400" dirty="0"/>
              <a:t> diastole </a:t>
            </a:r>
            <a:endParaRPr lang="en-US" sz="2400" dirty="0" smtClean="0"/>
          </a:p>
          <a:p>
            <a:pPr>
              <a:lnSpc>
                <a:spcPct val="90000"/>
              </a:lnSpc>
              <a:buNone/>
            </a:pPr>
            <a:endParaRPr lang="en-US" sz="2400" dirty="0"/>
          </a:p>
          <a:p>
            <a:pPr>
              <a:lnSpc>
                <a:spcPct val="90000"/>
              </a:lnSpc>
            </a:pPr>
            <a:r>
              <a:rPr lang="en-US" sz="2400" dirty="0"/>
              <a:t>X descent is most prominent motion of normal JVP which begins during systole and ends just before </a:t>
            </a:r>
            <a:r>
              <a:rPr lang="en-US" sz="2400" dirty="0" smtClean="0"/>
              <a:t>S2</a:t>
            </a:r>
          </a:p>
          <a:p>
            <a:pPr>
              <a:lnSpc>
                <a:spcPct val="90000"/>
              </a:lnSpc>
              <a:buNone/>
            </a:pPr>
            <a:endParaRPr lang="en-US" sz="2400" dirty="0"/>
          </a:p>
          <a:p>
            <a:pPr>
              <a:lnSpc>
                <a:spcPct val="90000"/>
              </a:lnSpc>
            </a:pPr>
            <a:r>
              <a:rPr lang="en-US" sz="2400" dirty="0"/>
              <a:t>It is larger than y descent </a:t>
            </a:r>
            <a:endParaRPr lang="en-US" sz="2400" dirty="0" smtClean="0"/>
          </a:p>
          <a:p>
            <a:pPr>
              <a:lnSpc>
                <a:spcPct val="90000"/>
              </a:lnSpc>
              <a:buNone/>
            </a:pPr>
            <a:endParaRPr lang="en-US" sz="2400" dirty="0"/>
          </a:p>
          <a:p>
            <a:pPr>
              <a:lnSpc>
                <a:spcPct val="90000"/>
              </a:lnSpc>
            </a:pPr>
            <a:r>
              <a:rPr lang="en-US" sz="2400" dirty="0"/>
              <a:t>X descent more prominent during inspiration </a:t>
            </a:r>
          </a:p>
        </p:txBody>
      </p:sp>
      <p:pic>
        <p:nvPicPr>
          <p:cNvPr id="23556" name="Picture 4" descr="C:\WINDOWS\TEMP\auto0.bmp"/>
          <p:cNvPicPr>
            <a:picLocks noChangeAspect="1" noChangeArrowheads="1"/>
          </p:cNvPicPr>
          <p:nvPr/>
        </p:nvPicPr>
        <p:blipFill>
          <a:blip r:embed="rId3" cstate="print"/>
          <a:srcRect/>
          <a:stretch>
            <a:fillRect/>
          </a:stretch>
        </p:blipFill>
        <p:spPr bwMode="auto">
          <a:xfrm>
            <a:off x="4976813" y="1219200"/>
            <a:ext cx="4167187"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48200" y="0"/>
            <a:ext cx="12115800" cy="944562"/>
          </a:xfrm>
        </p:spPr>
        <p:txBody>
          <a:bodyPr>
            <a:normAutofit/>
          </a:bodyPr>
          <a:lstStyle/>
          <a:p>
            <a:r>
              <a:rPr lang="en-US" sz="4000" dirty="0"/>
              <a:t>c WAVE</a:t>
            </a:r>
          </a:p>
        </p:txBody>
      </p:sp>
      <p:sp>
        <p:nvSpPr>
          <p:cNvPr id="27651" name="Rectangle 3"/>
          <p:cNvSpPr>
            <a:spLocks noGrp="1" noChangeArrowheads="1"/>
          </p:cNvSpPr>
          <p:nvPr>
            <p:ph type="body" idx="1"/>
          </p:nvPr>
        </p:nvSpPr>
        <p:spPr>
          <a:xfrm>
            <a:off x="0" y="1295400"/>
            <a:ext cx="4267200" cy="4525963"/>
          </a:xfrm>
        </p:spPr>
        <p:txBody>
          <a:bodyPr>
            <a:normAutofit/>
          </a:bodyPr>
          <a:lstStyle/>
          <a:p>
            <a:pPr>
              <a:lnSpc>
                <a:spcPct val="90000"/>
              </a:lnSpc>
            </a:pPr>
            <a:r>
              <a:rPr lang="en-US" sz="2400" dirty="0"/>
              <a:t>Second positive wave recorded in JVP which interrupts the x descent </a:t>
            </a:r>
            <a:endParaRPr lang="en-US" sz="2400" dirty="0" smtClean="0"/>
          </a:p>
          <a:p>
            <a:pPr>
              <a:lnSpc>
                <a:spcPct val="90000"/>
              </a:lnSpc>
              <a:buNone/>
            </a:pPr>
            <a:endParaRPr lang="en-US" sz="2400" dirty="0"/>
          </a:p>
          <a:p>
            <a:pPr>
              <a:lnSpc>
                <a:spcPct val="90000"/>
              </a:lnSpc>
            </a:pPr>
            <a:r>
              <a:rPr lang="en-US" sz="2400" dirty="0"/>
              <a:t>Produced </a:t>
            </a:r>
            <a:r>
              <a:rPr lang="en-US" sz="2400" dirty="0" smtClean="0"/>
              <a:t>by  </a:t>
            </a:r>
            <a:r>
              <a:rPr lang="en-US" sz="2400" dirty="0"/>
              <a:t>carotid artery impact on </a:t>
            </a:r>
            <a:r>
              <a:rPr lang="en-US" sz="2400" dirty="0" smtClean="0"/>
              <a:t>JVP and  </a:t>
            </a:r>
            <a:r>
              <a:rPr lang="en-US" sz="2400" dirty="0"/>
              <a:t>upward bulging of closed TV into RA during </a:t>
            </a:r>
            <a:r>
              <a:rPr lang="en-US" sz="2400" dirty="0" err="1"/>
              <a:t>isovolumic</a:t>
            </a:r>
            <a:r>
              <a:rPr lang="en-US" sz="2400" dirty="0"/>
              <a:t> contraction </a:t>
            </a:r>
          </a:p>
        </p:txBody>
      </p:sp>
      <p:pic>
        <p:nvPicPr>
          <p:cNvPr id="27652" name="Picture 4" descr="C:\WINDOWS\TEMP\auto0.bmp"/>
          <p:cNvPicPr>
            <a:picLocks noChangeAspect="1" noChangeArrowheads="1"/>
          </p:cNvPicPr>
          <p:nvPr/>
        </p:nvPicPr>
        <p:blipFill>
          <a:blip r:embed="rId3" cstate="print"/>
          <a:srcRect/>
          <a:stretch>
            <a:fillRect/>
          </a:stretch>
        </p:blipFill>
        <p:spPr bwMode="auto">
          <a:xfrm>
            <a:off x="4494213" y="1219200"/>
            <a:ext cx="4532312"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76600" y="274638"/>
            <a:ext cx="11049000" cy="944562"/>
          </a:xfrm>
        </p:spPr>
        <p:txBody>
          <a:bodyPr/>
          <a:lstStyle/>
          <a:p>
            <a:r>
              <a:rPr lang="en-US" dirty="0"/>
              <a:t>x` Descent   </a:t>
            </a:r>
          </a:p>
        </p:txBody>
      </p:sp>
      <p:sp>
        <p:nvSpPr>
          <p:cNvPr id="25603" name="Rectangle 3"/>
          <p:cNvSpPr>
            <a:spLocks noGrp="1" noChangeArrowheads="1"/>
          </p:cNvSpPr>
          <p:nvPr>
            <p:ph type="body" idx="1"/>
          </p:nvPr>
        </p:nvSpPr>
        <p:spPr>
          <a:xfrm>
            <a:off x="457200" y="1600200"/>
            <a:ext cx="4419600" cy="4525963"/>
          </a:xfrm>
        </p:spPr>
        <p:txBody>
          <a:bodyPr>
            <a:normAutofit/>
          </a:bodyPr>
          <a:lstStyle/>
          <a:p>
            <a:pPr>
              <a:lnSpc>
                <a:spcPct val="90000"/>
              </a:lnSpc>
            </a:pPr>
            <a:r>
              <a:rPr lang="en-US" sz="2400" dirty="0" err="1"/>
              <a:t>x`descent</a:t>
            </a:r>
            <a:r>
              <a:rPr lang="en-US" sz="2400" dirty="0"/>
              <a:t> is systolic trough after c wave </a:t>
            </a:r>
            <a:r>
              <a:rPr lang="en-US" sz="2400" dirty="0" smtClean="0"/>
              <a:t>.</a:t>
            </a:r>
          </a:p>
          <a:p>
            <a:pPr>
              <a:lnSpc>
                <a:spcPct val="90000"/>
              </a:lnSpc>
              <a:buNone/>
            </a:pPr>
            <a:endParaRPr lang="en-US" sz="2400" dirty="0"/>
          </a:p>
          <a:p>
            <a:pPr>
              <a:lnSpc>
                <a:spcPct val="90000"/>
              </a:lnSpc>
            </a:pPr>
            <a:r>
              <a:rPr lang="en-US" sz="2400" dirty="0"/>
              <a:t>Due </a:t>
            </a:r>
            <a:r>
              <a:rPr lang="en-US" sz="2400" dirty="0" smtClean="0"/>
              <a:t>to </a:t>
            </a:r>
            <a:r>
              <a:rPr lang="en-US" sz="2400" dirty="0"/>
              <a:t>fall of right </a:t>
            </a:r>
            <a:r>
              <a:rPr lang="en-US" sz="2400" dirty="0" err="1"/>
              <a:t>atrial</a:t>
            </a:r>
            <a:r>
              <a:rPr lang="en-US" sz="2400" dirty="0"/>
              <a:t> pressure during early RV systole </a:t>
            </a:r>
            <a:endParaRPr lang="en-US" sz="2400" dirty="0" smtClean="0"/>
          </a:p>
          <a:p>
            <a:pPr>
              <a:lnSpc>
                <a:spcPct val="90000"/>
              </a:lnSpc>
              <a:buNone/>
            </a:pPr>
            <a:endParaRPr lang="en-US" sz="2400" dirty="0"/>
          </a:p>
          <a:p>
            <a:pPr>
              <a:lnSpc>
                <a:spcPct val="90000"/>
              </a:lnSpc>
            </a:pPr>
            <a:r>
              <a:rPr lang="en-US" sz="2400" dirty="0" smtClean="0"/>
              <a:t> </a:t>
            </a:r>
            <a:r>
              <a:rPr lang="en-US" sz="2400" dirty="0"/>
              <a:t>D</a:t>
            </a:r>
            <a:r>
              <a:rPr lang="en-US" sz="2400" dirty="0" smtClean="0"/>
              <a:t>ownward </a:t>
            </a:r>
            <a:r>
              <a:rPr lang="en-US" sz="2400" dirty="0"/>
              <a:t>pulling of the TV by contracting right ventricle </a:t>
            </a:r>
            <a:endParaRPr lang="en-US" sz="2400" dirty="0" smtClean="0"/>
          </a:p>
          <a:p>
            <a:pPr>
              <a:lnSpc>
                <a:spcPct val="90000"/>
              </a:lnSpc>
              <a:buNone/>
            </a:pPr>
            <a:endParaRPr lang="en-US" sz="2400" dirty="0"/>
          </a:p>
          <a:p>
            <a:pPr>
              <a:lnSpc>
                <a:spcPct val="90000"/>
              </a:lnSpc>
            </a:pPr>
            <a:r>
              <a:rPr lang="en-US" sz="2400" dirty="0" smtClean="0"/>
              <a:t> Descent </a:t>
            </a:r>
            <a:r>
              <a:rPr lang="en-US" sz="2400" dirty="0"/>
              <a:t>of RA floor by contracting RV </a:t>
            </a:r>
          </a:p>
        </p:txBody>
      </p:sp>
      <p:pic>
        <p:nvPicPr>
          <p:cNvPr id="25604" name="Picture 4" descr="C:\WINDOWS\TEMP\auto0.bmp"/>
          <p:cNvPicPr>
            <a:picLocks noChangeAspect="1" noChangeArrowheads="1"/>
          </p:cNvPicPr>
          <p:nvPr/>
        </p:nvPicPr>
        <p:blipFill>
          <a:blip r:embed="rId3" cstate="print"/>
          <a:srcRect/>
          <a:stretch>
            <a:fillRect/>
          </a:stretch>
        </p:blipFill>
        <p:spPr bwMode="auto">
          <a:xfrm>
            <a:off x="4953000" y="1600200"/>
            <a:ext cx="41910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429000" y="274638"/>
            <a:ext cx="9906000" cy="715962"/>
          </a:xfrm>
        </p:spPr>
        <p:txBody>
          <a:bodyPr>
            <a:normAutofit fontScale="90000"/>
          </a:bodyPr>
          <a:lstStyle/>
          <a:p>
            <a:r>
              <a:rPr lang="en-US" dirty="0"/>
              <a:t>v Wave </a:t>
            </a:r>
          </a:p>
        </p:txBody>
      </p:sp>
      <p:sp>
        <p:nvSpPr>
          <p:cNvPr id="29699" name="Rectangle 3"/>
          <p:cNvSpPr>
            <a:spLocks noGrp="1" noChangeArrowheads="1"/>
          </p:cNvSpPr>
          <p:nvPr>
            <p:ph type="body" idx="1"/>
          </p:nvPr>
        </p:nvSpPr>
        <p:spPr>
          <a:xfrm>
            <a:off x="457200" y="1219200"/>
            <a:ext cx="4419600" cy="4525963"/>
          </a:xfrm>
        </p:spPr>
        <p:txBody>
          <a:bodyPr>
            <a:normAutofit lnSpcReduction="10000"/>
          </a:bodyPr>
          <a:lstStyle/>
          <a:p>
            <a:pPr>
              <a:lnSpc>
                <a:spcPct val="90000"/>
              </a:lnSpc>
            </a:pPr>
            <a:r>
              <a:rPr lang="en-US" sz="2400" dirty="0"/>
              <a:t>Third positive wave in JVP which begins in late systole and ends in early diastole </a:t>
            </a:r>
            <a:r>
              <a:rPr lang="en-US" sz="2400" dirty="0" smtClean="0"/>
              <a:t>.</a:t>
            </a:r>
          </a:p>
          <a:p>
            <a:pPr>
              <a:lnSpc>
                <a:spcPct val="90000"/>
              </a:lnSpc>
              <a:buNone/>
            </a:pPr>
            <a:endParaRPr lang="en-US" sz="2400" dirty="0"/>
          </a:p>
          <a:p>
            <a:pPr>
              <a:lnSpc>
                <a:spcPct val="90000"/>
              </a:lnSpc>
            </a:pPr>
            <a:r>
              <a:rPr lang="en-US" sz="2400" dirty="0"/>
              <a:t>Rise in RA pressure due to continued RA filling during ventricular systole when tricuspid valve closed </a:t>
            </a:r>
            <a:r>
              <a:rPr lang="en-US" sz="2400" dirty="0" smtClean="0"/>
              <a:t>.</a:t>
            </a:r>
          </a:p>
          <a:p>
            <a:pPr>
              <a:lnSpc>
                <a:spcPct val="90000"/>
              </a:lnSpc>
              <a:buNone/>
            </a:pPr>
            <a:endParaRPr lang="en-US" sz="2400" dirty="0"/>
          </a:p>
          <a:p>
            <a:pPr>
              <a:lnSpc>
                <a:spcPct val="90000"/>
              </a:lnSpc>
            </a:pPr>
            <a:r>
              <a:rPr lang="en-US" sz="2400" dirty="0"/>
              <a:t>It is roughly synchronous with carotid upstroke and corresponds S2 .</a:t>
            </a:r>
          </a:p>
          <a:p>
            <a:pPr>
              <a:lnSpc>
                <a:spcPct val="90000"/>
              </a:lnSpc>
              <a:buFontTx/>
              <a:buNone/>
            </a:pPr>
            <a:r>
              <a:rPr lang="en-US" sz="2800" dirty="0"/>
              <a:t>  </a:t>
            </a:r>
          </a:p>
        </p:txBody>
      </p:sp>
      <p:pic>
        <p:nvPicPr>
          <p:cNvPr id="29700" name="Picture 4" descr="C:\WINDOWS\TEMP\auto0.bmp"/>
          <p:cNvPicPr>
            <a:picLocks noChangeAspect="1" noChangeArrowheads="1"/>
          </p:cNvPicPr>
          <p:nvPr/>
        </p:nvPicPr>
        <p:blipFill>
          <a:blip r:embed="rId3" cstate="print"/>
          <a:srcRect/>
          <a:stretch>
            <a:fillRect/>
          </a:stretch>
        </p:blipFill>
        <p:spPr bwMode="auto">
          <a:xfrm>
            <a:off x="4876800" y="1219200"/>
            <a:ext cx="42672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62200" y="0"/>
            <a:ext cx="8229600" cy="914400"/>
          </a:xfrm>
        </p:spPr>
        <p:txBody>
          <a:bodyPr>
            <a:normAutofit/>
          </a:bodyPr>
          <a:lstStyle/>
          <a:p>
            <a:r>
              <a:rPr lang="en-US" sz="4000" dirty="0"/>
              <a:t>y Descent </a:t>
            </a:r>
          </a:p>
        </p:txBody>
      </p:sp>
      <p:sp>
        <p:nvSpPr>
          <p:cNvPr id="31747" name="Rectangle 3"/>
          <p:cNvSpPr>
            <a:spLocks noGrp="1" noChangeArrowheads="1"/>
          </p:cNvSpPr>
          <p:nvPr>
            <p:ph type="body" idx="1"/>
          </p:nvPr>
        </p:nvSpPr>
        <p:spPr>
          <a:xfrm>
            <a:off x="228600" y="1143000"/>
            <a:ext cx="4572000" cy="5181600"/>
          </a:xfrm>
        </p:spPr>
        <p:txBody>
          <a:bodyPr>
            <a:normAutofit fontScale="92500"/>
          </a:bodyPr>
          <a:lstStyle/>
          <a:p>
            <a:pPr>
              <a:lnSpc>
                <a:spcPct val="90000"/>
              </a:lnSpc>
            </a:pPr>
            <a:r>
              <a:rPr lang="en-US" sz="2400" dirty="0"/>
              <a:t>Diastolic collapse wave (down slope v wave</a:t>
            </a:r>
            <a:r>
              <a:rPr lang="en-US" sz="2400" dirty="0" smtClean="0"/>
              <a:t>)</a:t>
            </a:r>
          </a:p>
          <a:p>
            <a:pPr>
              <a:lnSpc>
                <a:spcPct val="90000"/>
              </a:lnSpc>
              <a:buNone/>
            </a:pPr>
            <a:endParaRPr lang="en-US" sz="2400" dirty="0"/>
          </a:p>
          <a:p>
            <a:pPr>
              <a:lnSpc>
                <a:spcPct val="90000"/>
              </a:lnSpc>
            </a:pPr>
            <a:r>
              <a:rPr lang="en-US" sz="2400" dirty="0"/>
              <a:t>It begins and ends during diastole well after </a:t>
            </a:r>
            <a:r>
              <a:rPr lang="en-US" sz="2400" dirty="0" smtClean="0"/>
              <a:t>S2</a:t>
            </a:r>
          </a:p>
          <a:p>
            <a:pPr>
              <a:lnSpc>
                <a:spcPct val="90000"/>
              </a:lnSpc>
              <a:buNone/>
            </a:pPr>
            <a:endParaRPr lang="en-US" sz="2400" dirty="0"/>
          </a:p>
          <a:p>
            <a:pPr>
              <a:lnSpc>
                <a:spcPct val="90000"/>
              </a:lnSpc>
            </a:pPr>
            <a:r>
              <a:rPr lang="en-US" sz="2400" dirty="0"/>
              <a:t>Decline of RA pressure due to RA emptying during early diastole when tricuspid valve opens </a:t>
            </a:r>
            <a:endParaRPr lang="en-US" sz="2400" dirty="0" smtClean="0"/>
          </a:p>
          <a:p>
            <a:pPr>
              <a:lnSpc>
                <a:spcPct val="90000"/>
              </a:lnSpc>
              <a:buNone/>
            </a:pPr>
            <a:endParaRPr lang="en-US" sz="2400" dirty="0"/>
          </a:p>
          <a:p>
            <a:pPr>
              <a:lnSpc>
                <a:spcPct val="90000"/>
              </a:lnSpc>
            </a:pPr>
            <a:r>
              <a:rPr lang="en-US" sz="2400" dirty="0"/>
              <a:t>Initial y descent is corresponds to rapid RV filling and later part of y wave is produced by continued diastolic inflow in to RV </a:t>
            </a:r>
            <a:r>
              <a:rPr lang="en-US" sz="2800" dirty="0"/>
              <a:t>. </a:t>
            </a:r>
          </a:p>
        </p:txBody>
      </p:sp>
      <p:pic>
        <p:nvPicPr>
          <p:cNvPr id="31748" name="Picture 4" descr="C:\WINDOWS\TEMP\auto0.bmp"/>
          <p:cNvPicPr>
            <a:picLocks noChangeAspect="1" noChangeArrowheads="1"/>
          </p:cNvPicPr>
          <p:nvPr/>
        </p:nvPicPr>
        <p:blipFill>
          <a:blip r:embed="rId3" cstate="print"/>
          <a:srcRect/>
          <a:stretch>
            <a:fillRect/>
          </a:stretch>
        </p:blipFill>
        <p:spPr bwMode="auto">
          <a:xfrm>
            <a:off x="4876800" y="1219200"/>
            <a:ext cx="42672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6"/>
          <p:cNvSpPr/>
          <p:nvPr/>
        </p:nvSpPr>
        <p:spPr>
          <a:xfrm>
            <a:off x="4876800" y="2971800"/>
            <a:ext cx="3581400" cy="3124200"/>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685800" y="838200"/>
            <a:ext cx="7010400" cy="2308324"/>
          </a:xfrm>
          <a:prstGeom prst="rect">
            <a:avLst/>
          </a:prstGeom>
        </p:spPr>
        <p:txBody>
          <a:bodyPr wrap="square">
            <a:spAutoFit/>
          </a:bodyPr>
          <a:lstStyle/>
          <a:p>
            <a:r>
              <a:rPr lang="en-US" sz="2400" dirty="0" smtClean="0"/>
              <a:t>Jugular venous pulse is defined as the oscillating top of vertical column of blood in the right Internal Jugular Vein (IJV) that reflects the pressure changes in the right atrium in cardiac cycle. In other words, Jugular venous pressure (JVP) is the vertical height of oscillating column of blood . </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429000" y="274638"/>
            <a:ext cx="9448800" cy="944562"/>
          </a:xfrm>
        </p:spPr>
        <p:txBody>
          <a:bodyPr>
            <a:normAutofit/>
          </a:bodyPr>
          <a:lstStyle/>
          <a:p>
            <a:r>
              <a:rPr lang="en-US" sz="4000" dirty="0"/>
              <a:t>h wave </a:t>
            </a:r>
          </a:p>
        </p:txBody>
      </p:sp>
      <p:sp>
        <p:nvSpPr>
          <p:cNvPr id="33795" name="Rectangle 3"/>
          <p:cNvSpPr>
            <a:spLocks noGrp="1" noChangeArrowheads="1"/>
          </p:cNvSpPr>
          <p:nvPr>
            <p:ph type="body" idx="1"/>
          </p:nvPr>
        </p:nvSpPr>
        <p:spPr>
          <a:xfrm>
            <a:off x="0" y="1295400"/>
            <a:ext cx="4648200" cy="5410200"/>
          </a:xfrm>
        </p:spPr>
        <p:txBody>
          <a:bodyPr>
            <a:normAutofit/>
          </a:bodyPr>
          <a:lstStyle/>
          <a:p>
            <a:pPr>
              <a:lnSpc>
                <a:spcPct val="90000"/>
              </a:lnSpc>
            </a:pPr>
            <a:r>
              <a:rPr lang="en-US" sz="2400" dirty="0"/>
              <a:t>Small brief positive wave following y descent just prior to a wave during period of </a:t>
            </a:r>
            <a:r>
              <a:rPr lang="en-US" sz="2400" dirty="0" err="1"/>
              <a:t>diastasis</a:t>
            </a:r>
            <a:r>
              <a:rPr lang="en-US" sz="2400" dirty="0"/>
              <a:t> </a:t>
            </a:r>
            <a:endParaRPr lang="en-US" sz="2400" dirty="0" smtClean="0"/>
          </a:p>
          <a:p>
            <a:pPr>
              <a:lnSpc>
                <a:spcPct val="90000"/>
              </a:lnSpc>
              <a:buNone/>
            </a:pPr>
            <a:endParaRPr lang="en-US" sz="2400" dirty="0"/>
          </a:p>
          <a:p>
            <a:pPr>
              <a:lnSpc>
                <a:spcPct val="90000"/>
              </a:lnSpc>
            </a:pPr>
            <a:r>
              <a:rPr lang="en-US" sz="2400" dirty="0"/>
              <a:t>Described by </a:t>
            </a:r>
            <a:r>
              <a:rPr lang="en-US" sz="2400" dirty="0" err="1"/>
              <a:t>Hieschfelder</a:t>
            </a:r>
            <a:r>
              <a:rPr lang="en-US" sz="2400" dirty="0"/>
              <a:t> in </a:t>
            </a:r>
            <a:r>
              <a:rPr lang="en-US" sz="2400" dirty="0" smtClean="0"/>
              <a:t>1907</a:t>
            </a:r>
          </a:p>
          <a:p>
            <a:pPr>
              <a:lnSpc>
                <a:spcPct val="90000"/>
              </a:lnSpc>
              <a:buNone/>
            </a:pPr>
            <a:endParaRPr lang="en-US" sz="2400" dirty="0"/>
          </a:p>
          <a:p>
            <a:pPr>
              <a:lnSpc>
                <a:spcPct val="90000"/>
              </a:lnSpc>
            </a:pPr>
            <a:r>
              <a:rPr lang="en-US" sz="2400" dirty="0"/>
              <a:t>It usually seen when diastole is long (as in slow heart rates) </a:t>
            </a:r>
            <a:endParaRPr lang="en-US" sz="2400" dirty="0" smtClean="0"/>
          </a:p>
          <a:p>
            <a:pPr>
              <a:lnSpc>
                <a:spcPct val="90000"/>
              </a:lnSpc>
              <a:buNone/>
            </a:pPr>
            <a:endParaRPr lang="en-US" sz="2400" dirty="0"/>
          </a:p>
          <a:p>
            <a:pPr>
              <a:lnSpc>
                <a:spcPct val="90000"/>
              </a:lnSpc>
            </a:pPr>
            <a:r>
              <a:rPr lang="en-US" sz="2400" dirty="0"/>
              <a:t>With increasing heart rate, y descent immediately followed by next a wave </a:t>
            </a:r>
            <a:r>
              <a:rPr lang="en-US" sz="2800" dirty="0"/>
              <a:t>.   </a:t>
            </a:r>
          </a:p>
        </p:txBody>
      </p:sp>
      <p:pic>
        <p:nvPicPr>
          <p:cNvPr id="33796" name="Picture 4" descr="C:\WINDOWS\TEMP\auto0.bmp"/>
          <p:cNvPicPr>
            <a:picLocks noChangeAspect="1" noChangeArrowheads="1"/>
          </p:cNvPicPr>
          <p:nvPr/>
        </p:nvPicPr>
        <p:blipFill>
          <a:blip r:embed="rId3" cstate="print"/>
          <a:srcRect/>
          <a:stretch>
            <a:fillRect/>
          </a:stretch>
        </p:blipFill>
        <p:spPr bwMode="auto">
          <a:xfrm>
            <a:off x="4724400" y="1219200"/>
            <a:ext cx="44196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10896600" cy="868362"/>
          </a:xfrm>
        </p:spPr>
        <p:txBody>
          <a:bodyPr>
            <a:normAutofit/>
          </a:bodyPr>
          <a:lstStyle/>
          <a:p>
            <a:r>
              <a:rPr lang="en-US" sz="4000" dirty="0" err="1" smtClean="0"/>
              <a:t>Diffrentiating</a:t>
            </a:r>
            <a:r>
              <a:rPr lang="en-US" sz="4000" dirty="0" smtClean="0"/>
              <a:t> a and v wave </a:t>
            </a:r>
            <a:endParaRPr lang="en-US" sz="4000" dirty="0"/>
          </a:p>
        </p:txBody>
      </p:sp>
      <p:graphicFrame>
        <p:nvGraphicFramePr>
          <p:cNvPr id="4" name="Content Placeholder 3"/>
          <p:cNvGraphicFramePr>
            <a:graphicFrameLocks noGrp="1"/>
          </p:cNvGraphicFramePr>
          <p:nvPr>
            <p:ph idx="1"/>
          </p:nvPr>
        </p:nvGraphicFramePr>
        <p:xfrm>
          <a:off x="381000" y="1447800"/>
          <a:ext cx="8229600" cy="5050968"/>
        </p:xfrm>
        <a:graphic>
          <a:graphicData uri="http://schemas.openxmlformats.org/drawingml/2006/table">
            <a:tbl>
              <a:tblPr firstRow="1" bandRow="1">
                <a:tableStyleId>{2D5ABB26-0587-4C30-8999-92F81FD0307C}</a:tableStyleId>
              </a:tblPr>
              <a:tblGrid>
                <a:gridCol w="2743200"/>
                <a:gridCol w="2743200"/>
                <a:gridCol w="2743200"/>
              </a:tblGrid>
              <a:tr h="609600">
                <a:tc>
                  <a:txBody>
                    <a:bodyPr/>
                    <a:lstStyle/>
                    <a:p>
                      <a:endParaRPr lang="en-US" dirty="0"/>
                    </a:p>
                  </a:txBody>
                  <a:tcPr/>
                </a:tc>
                <a:tc>
                  <a:txBody>
                    <a:bodyPr/>
                    <a:lstStyle/>
                    <a:p>
                      <a:r>
                        <a:rPr lang="en-US" sz="2400" b="1" dirty="0" smtClean="0"/>
                        <a:t>A wave </a:t>
                      </a:r>
                      <a:endParaRPr lang="en-US" sz="2400" b="1" dirty="0"/>
                    </a:p>
                  </a:txBody>
                  <a:tcPr/>
                </a:tc>
                <a:tc>
                  <a:txBody>
                    <a:bodyPr/>
                    <a:lstStyle/>
                    <a:p>
                      <a:r>
                        <a:rPr lang="en-US" sz="2400" b="1" dirty="0" smtClean="0"/>
                        <a:t>V wave </a:t>
                      </a:r>
                      <a:endParaRPr lang="en-US" sz="2400" b="1" dirty="0"/>
                    </a:p>
                  </a:txBody>
                  <a:tcPr/>
                </a:tc>
              </a:tr>
              <a:tr h="740228">
                <a:tc>
                  <a:txBody>
                    <a:bodyPr/>
                    <a:lstStyle/>
                    <a:p>
                      <a:r>
                        <a:rPr lang="en-US" sz="2400" b="1" dirty="0" smtClean="0"/>
                        <a:t>Mechanism </a:t>
                      </a:r>
                      <a:endParaRPr lang="en-US" sz="2400" b="1" dirty="0"/>
                    </a:p>
                  </a:txBody>
                  <a:tcPr/>
                </a:tc>
                <a:tc>
                  <a:txBody>
                    <a:bodyPr/>
                    <a:lstStyle/>
                    <a:p>
                      <a:r>
                        <a:rPr lang="en-US" dirty="0" err="1" smtClean="0"/>
                        <a:t>Atrial</a:t>
                      </a:r>
                      <a:r>
                        <a:rPr lang="en-US" dirty="0" smtClean="0"/>
                        <a:t> contraction</a:t>
                      </a:r>
                      <a:r>
                        <a:rPr lang="en-US" baseline="0" dirty="0" smtClean="0"/>
                        <a:t> </a:t>
                      </a:r>
                      <a:endParaRPr lang="en-US" dirty="0"/>
                    </a:p>
                  </a:txBody>
                  <a:tcPr/>
                </a:tc>
                <a:tc>
                  <a:txBody>
                    <a:bodyPr/>
                    <a:lstStyle/>
                    <a:p>
                      <a:r>
                        <a:rPr lang="en-US" dirty="0" smtClean="0"/>
                        <a:t>Passive filling</a:t>
                      </a:r>
                      <a:r>
                        <a:rPr lang="en-US" baseline="0" dirty="0" smtClean="0"/>
                        <a:t> of atrium </a:t>
                      </a:r>
                      <a:endParaRPr lang="en-US" dirty="0"/>
                    </a:p>
                  </a:txBody>
                  <a:tcPr/>
                </a:tc>
              </a:tr>
              <a:tr h="740228">
                <a:tc>
                  <a:txBody>
                    <a:bodyPr/>
                    <a:lstStyle/>
                    <a:p>
                      <a:r>
                        <a:rPr lang="en-US" sz="2400" b="1" dirty="0" smtClean="0"/>
                        <a:t>Timing </a:t>
                      </a:r>
                      <a:endParaRPr lang="en-US" sz="2400" b="1" dirty="0"/>
                    </a:p>
                  </a:txBody>
                  <a:tcPr/>
                </a:tc>
                <a:tc>
                  <a:txBody>
                    <a:bodyPr/>
                    <a:lstStyle/>
                    <a:p>
                      <a:r>
                        <a:rPr lang="en-US" dirty="0" err="1" smtClean="0"/>
                        <a:t>Presystole</a:t>
                      </a:r>
                      <a:r>
                        <a:rPr lang="en-US" dirty="0" smtClean="0"/>
                        <a:t> ( pre s1)</a:t>
                      </a:r>
                      <a:endParaRPr lang="en-US" dirty="0"/>
                    </a:p>
                  </a:txBody>
                  <a:tcPr/>
                </a:tc>
                <a:tc>
                  <a:txBody>
                    <a:bodyPr/>
                    <a:lstStyle/>
                    <a:p>
                      <a:r>
                        <a:rPr lang="en-US" dirty="0" smtClean="0"/>
                        <a:t>End systole  ( s2)</a:t>
                      </a:r>
                      <a:endParaRPr lang="en-US" dirty="0"/>
                    </a:p>
                  </a:txBody>
                  <a:tcPr/>
                </a:tc>
              </a:tr>
              <a:tr h="740228">
                <a:tc>
                  <a:txBody>
                    <a:bodyPr/>
                    <a:lstStyle/>
                    <a:p>
                      <a:r>
                        <a:rPr lang="en-US" sz="2400" b="1" dirty="0" err="1" smtClean="0"/>
                        <a:t>Hieght</a:t>
                      </a:r>
                      <a:r>
                        <a:rPr lang="en-US" sz="2400" b="1" dirty="0" smtClean="0"/>
                        <a:t> </a:t>
                      </a:r>
                      <a:endParaRPr lang="en-US" sz="2400" b="1" dirty="0"/>
                    </a:p>
                  </a:txBody>
                  <a:tcPr/>
                </a:tc>
                <a:tc>
                  <a:txBody>
                    <a:bodyPr/>
                    <a:lstStyle/>
                    <a:p>
                      <a:r>
                        <a:rPr lang="en-US" dirty="0" smtClean="0"/>
                        <a:t>Tall </a:t>
                      </a:r>
                      <a:endParaRPr lang="en-US" dirty="0"/>
                    </a:p>
                  </a:txBody>
                  <a:tcPr/>
                </a:tc>
                <a:tc>
                  <a:txBody>
                    <a:bodyPr/>
                    <a:lstStyle/>
                    <a:p>
                      <a:r>
                        <a:rPr lang="en-US" dirty="0" smtClean="0"/>
                        <a:t>Less</a:t>
                      </a:r>
                      <a:r>
                        <a:rPr lang="en-US" baseline="0" dirty="0" smtClean="0"/>
                        <a:t> tall</a:t>
                      </a:r>
                      <a:endParaRPr lang="en-US" dirty="0"/>
                    </a:p>
                  </a:txBody>
                  <a:tcPr/>
                </a:tc>
              </a:tr>
              <a:tr h="740228">
                <a:tc>
                  <a:txBody>
                    <a:bodyPr/>
                    <a:lstStyle/>
                    <a:p>
                      <a:r>
                        <a:rPr lang="en-US" sz="2400" b="1" dirty="0" smtClean="0"/>
                        <a:t>Duration </a:t>
                      </a:r>
                      <a:endParaRPr lang="en-US" sz="2400" b="1" dirty="0"/>
                    </a:p>
                  </a:txBody>
                  <a:tcPr/>
                </a:tc>
                <a:tc>
                  <a:txBody>
                    <a:bodyPr/>
                    <a:lstStyle/>
                    <a:p>
                      <a:r>
                        <a:rPr lang="en-US" dirty="0" smtClean="0"/>
                        <a:t>Brief </a:t>
                      </a:r>
                      <a:endParaRPr lang="en-US" dirty="0"/>
                    </a:p>
                  </a:txBody>
                  <a:tcPr/>
                </a:tc>
                <a:tc>
                  <a:txBody>
                    <a:bodyPr/>
                    <a:lstStyle/>
                    <a:p>
                      <a:r>
                        <a:rPr lang="en-US" dirty="0" smtClean="0"/>
                        <a:t>Sustained </a:t>
                      </a:r>
                      <a:endParaRPr lang="en-US" dirty="0"/>
                    </a:p>
                  </a:txBody>
                  <a:tcPr/>
                </a:tc>
              </a:tr>
              <a:tr h="740228">
                <a:tc>
                  <a:txBody>
                    <a:bodyPr/>
                    <a:lstStyle/>
                    <a:p>
                      <a:r>
                        <a:rPr lang="en-US" sz="2400" b="1" dirty="0" smtClean="0"/>
                        <a:t>Morphology </a:t>
                      </a:r>
                      <a:endParaRPr lang="en-US" sz="2400" b="1" dirty="0"/>
                    </a:p>
                  </a:txBody>
                  <a:tcPr/>
                </a:tc>
                <a:tc>
                  <a:txBody>
                    <a:bodyPr/>
                    <a:lstStyle/>
                    <a:p>
                      <a:r>
                        <a:rPr lang="en-US" dirty="0" smtClean="0"/>
                        <a:t>Flicker </a:t>
                      </a:r>
                      <a:endParaRPr lang="en-US" dirty="0"/>
                    </a:p>
                  </a:txBody>
                  <a:tcPr/>
                </a:tc>
                <a:tc>
                  <a:txBody>
                    <a:bodyPr/>
                    <a:lstStyle/>
                    <a:p>
                      <a:r>
                        <a:rPr lang="en-US" dirty="0" smtClean="0"/>
                        <a:t>Blunted</a:t>
                      </a:r>
                      <a:r>
                        <a:rPr lang="en-US" baseline="0" dirty="0" smtClean="0"/>
                        <a:t> </a:t>
                      </a:r>
                      <a:endParaRPr lang="en-US" dirty="0"/>
                    </a:p>
                  </a:txBody>
                  <a:tcPr/>
                </a:tc>
              </a:tr>
              <a:tr h="740228">
                <a:tc>
                  <a:txBody>
                    <a:bodyPr/>
                    <a:lstStyle/>
                    <a:p>
                      <a:r>
                        <a:rPr lang="en-US" sz="2400" b="1" dirty="0" smtClean="0"/>
                        <a:t>Relation</a:t>
                      </a:r>
                      <a:r>
                        <a:rPr lang="en-US" sz="2400" b="1" baseline="0" dirty="0" smtClean="0"/>
                        <a:t> to ECG </a:t>
                      </a:r>
                      <a:endParaRPr lang="en-US" sz="2400" b="1" dirty="0"/>
                    </a:p>
                  </a:txBody>
                  <a:tcPr/>
                </a:tc>
                <a:tc>
                  <a:txBody>
                    <a:bodyPr/>
                    <a:lstStyle/>
                    <a:p>
                      <a:r>
                        <a:rPr lang="en-US" dirty="0" smtClean="0"/>
                        <a:t>P wave </a:t>
                      </a:r>
                      <a:endParaRPr lang="en-US" dirty="0"/>
                    </a:p>
                  </a:txBody>
                  <a:tcPr/>
                </a:tc>
                <a:tc>
                  <a:txBody>
                    <a:bodyPr/>
                    <a:lstStyle/>
                    <a:p>
                      <a:r>
                        <a:rPr lang="en-US" dirty="0" smtClean="0"/>
                        <a:t>T wave </a:t>
                      </a:r>
                      <a:endParaRPr 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600200" y="274638"/>
            <a:ext cx="9982200" cy="868362"/>
          </a:xfrm>
        </p:spPr>
        <p:txBody>
          <a:bodyPr>
            <a:normAutofit/>
          </a:bodyPr>
          <a:lstStyle/>
          <a:p>
            <a:r>
              <a:rPr lang="en-US" sz="4000" dirty="0" smtClean="0"/>
              <a:t>Estimation  </a:t>
            </a:r>
            <a:r>
              <a:rPr lang="en-US" sz="4000" dirty="0"/>
              <a:t>of </a:t>
            </a:r>
            <a:r>
              <a:rPr lang="en-US" sz="4000" dirty="0" smtClean="0"/>
              <a:t>JVP ( traditional)</a:t>
            </a:r>
            <a:endParaRPr lang="en-US" sz="4000" dirty="0"/>
          </a:p>
        </p:txBody>
      </p:sp>
      <p:sp>
        <p:nvSpPr>
          <p:cNvPr id="81923" name="Rectangle 3"/>
          <p:cNvSpPr>
            <a:spLocks noGrp="1" noChangeArrowheads="1"/>
          </p:cNvSpPr>
          <p:nvPr>
            <p:ph type="body" idx="1"/>
          </p:nvPr>
        </p:nvSpPr>
        <p:spPr>
          <a:xfrm>
            <a:off x="457200" y="1600200"/>
            <a:ext cx="8229600" cy="5029200"/>
          </a:xfrm>
        </p:spPr>
        <p:txBody>
          <a:bodyPr>
            <a:normAutofit fontScale="92500" lnSpcReduction="10000"/>
          </a:bodyPr>
          <a:lstStyle/>
          <a:p>
            <a:pPr>
              <a:lnSpc>
                <a:spcPct val="90000"/>
              </a:lnSpc>
            </a:pPr>
            <a:r>
              <a:rPr lang="en-US" sz="2400" dirty="0"/>
              <a:t>Two scale method is commonly used </a:t>
            </a:r>
            <a:endParaRPr lang="en-US" sz="2400" dirty="0" smtClean="0"/>
          </a:p>
          <a:p>
            <a:pPr>
              <a:lnSpc>
                <a:spcPct val="90000"/>
              </a:lnSpc>
              <a:buNone/>
            </a:pPr>
            <a:endParaRPr lang="en-US" sz="2400" dirty="0"/>
          </a:p>
          <a:p>
            <a:pPr>
              <a:lnSpc>
                <a:spcPct val="90000"/>
              </a:lnSpc>
            </a:pPr>
            <a:r>
              <a:rPr lang="en-US" sz="2400" dirty="0"/>
              <a:t>A horizontal scale at the top of the oscillating venous column in IJV cuts the vertical scale at the </a:t>
            </a:r>
            <a:r>
              <a:rPr lang="en-US" sz="2400" dirty="0" err="1"/>
              <a:t>sternal</a:t>
            </a:r>
            <a:r>
              <a:rPr lang="en-US" sz="2400" dirty="0"/>
              <a:t> angle gives JV pressure in cm of water </a:t>
            </a:r>
            <a:endParaRPr lang="en-US" sz="2400" dirty="0" smtClean="0"/>
          </a:p>
          <a:p>
            <a:pPr>
              <a:lnSpc>
                <a:spcPct val="90000"/>
              </a:lnSpc>
              <a:buNone/>
            </a:pPr>
            <a:endParaRPr lang="en-US" sz="2400" dirty="0"/>
          </a:p>
          <a:p>
            <a:pPr>
              <a:lnSpc>
                <a:spcPct val="90000"/>
              </a:lnSpc>
            </a:pPr>
            <a:r>
              <a:rPr lang="en-US" sz="2400" dirty="0"/>
              <a:t>Normally JV pressure does not exceed </a:t>
            </a:r>
            <a:r>
              <a:rPr lang="en-US" sz="2400" dirty="0" smtClean="0"/>
              <a:t>3cm </a:t>
            </a:r>
            <a:r>
              <a:rPr lang="en-US" sz="2400" dirty="0"/>
              <a:t>above the </a:t>
            </a:r>
            <a:r>
              <a:rPr lang="en-US" sz="2400" dirty="0" err="1"/>
              <a:t>sternal</a:t>
            </a:r>
            <a:r>
              <a:rPr lang="en-US" sz="2400" dirty="0"/>
              <a:t> angle </a:t>
            </a:r>
            <a:endParaRPr lang="en-US" sz="2400" dirty="0" smtClean="0"/>
          </a:p>
          <a:p>
            <a:pPr>
              <a:lnSpc>
                <a:spcPct val="90000"/>
              </a:lnSpc>
              <a:buNone/>
            </a:pPr>
            <a:endParaRPr lang="en-US" sz="2400" dirty="0"/>
          </a:p>
          <a:p>
            <a:pPr>
              <a:lnSpc>
                <a:spcPct val="90000"/>
              </a:lnSpc>
            </a:pPr>
            <a:r>
              <a:rPr lang="en-US" sz="2400" dirty="0"/>
              <a:t>Since RA is approximately 5 cm below the </a:t>
            </a:r>
            <a:r>
              <a:rPr lang="en-US" sz="2400" dirty="0" err="1"/>
              <a:t>sternal</a:t>
            </a:r>
            <a:r>
              <a:rPr lang="en-US" sz="2400" dirty="0"/>
              <a:t> angle , the jugular venous pressure (RA mean pressure) is corresponds to </a:t>
            </a:r>
            <a:r>
              <a:rPr lang="en-US" sz="2400" dirty="0" smtClean="0"/>
              <a:t>8cm </a:t>
            </a:r>
          </a:p>
          <a:p>
            <a:pPr>
              <a:lnSpc>
                <a:spcPct val="90000"/>
              </a:lnSpc>
              <a:buNone/>
            </a:pPr>
            <a:endParaRPr lang="en-US" sz="2400" dirty="0"/>
          </a:p>
          <a:p>
            <a:pPr>
              <a:lnSpc>
                <a:spcPct val="90000"/>
              </a:lnSpc>
            </a:pPr>
            <a:r>
              <a:rPr lang="en-US" sz="2400" dirty="0"/>
              <a:t>By way of conversion , normal mean JV pressure does not exceed 7 mm Hg </a:t>
            </a:r>
            <a:r>
              <a:rPr lang="en-US" sz="2400" dirty="0" smtClean="0"/>
              <a:t>(8 </a:t>
            </a:r>
            <a:r>
              <a:rPr lang="en-US" sz="2400" dirty="0"/>
              <a:t>cm column of water / 1.3 =</a:t>
            </a:r>
            <a:r>
              <a:rPr lang="en-US" sz="2400" dirty="0" smtClean="0"/>
              <a:t>6.15)</a:t>
            </a:r>
          </a:p>
          <a:p>
            <a:pPr>
              <a:lnSpc>
                <a:spcPct val="90000"/>
              </a:lnSpc>
              <a:buNone/>
            </a:pPr>
            <a:endParaRPr lang="en-US" sz="2400" dirty="0"/>
          </a:p>
          <a:p>
            <a:pPr>
              <a:lnSpc>
                <a:spcPct val="90000"/>
              </a:lnSpc>
            </a:pPr>
            <a:r>
              <a:rPr lang="en-US" sz="2400" dirty="0"/>
              <a:t>Elevated JVP : JVP of </a:t>
            </a:r>
            <a:r>
              <a:rPr lang="en-US" sz="2400" dirty="0" smtClean="0"/>
              <a:t>&gt;3 </a:t>
            </a:r>
            <a:r>
              <a:rPr lang="en-US" sz="2400" dirty="0"/>
              <a:t>cm above </a:t>
            </a:r>
            <a:r>
              <a:rPr lang="en-US" sz="2400" dirty="0" err="1"/>
              <a:t>sternal</a:t>
            </a:r>
            <a:r>
              <a:rPr lang="en-US" sz="2400" dirty="0"/>
              <a:t> angle .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74638"/>
            <a:ext cx="13487400" cy="868362"/>
          </a:xfrm>
        </p:spPr>
        <p:txBody>
          <a:bodyPr>
            <a:normAutofit/>
          </a:bodyPr>
          <a:lstStyle/>
          <a:p>
            <a:r>
              <a:rPr lang="en-US" sz="4000" dirty="0" smtClean="0"/>
              <a:t>Estimation of JVP </a:t>
            </a:r>
            <a:endParaRPr lang="en-US" sz="4000" dirty="0"/>
          </a:p>
        </p:txBody>
      </p:sp>
      <p:pic>
        <p:nvPicPr>
          <p:cNvPr id="4" name="Content Placeholder 3" descr="photo_2021-03-28_00-05-56.jpg"/>
          <p:cNvPicPr>
            <a:picLocks noGrp="1" noChangeAspect="1"/>
          </p:cNvPicPr>
          <p:nvPr>
            <p:ph idx="1"/>
          </p:nvPr>
        </p:nvPicPr>
        <p:blipFill>
          <a:blip r:embed="rId2" cstate="print"/>
          <a:stretch>
            <a:fillRect/>
          </a:stretch>
        </p:blipFill>
        <p:spPr>
          <a:xfrm>
            <a:off x="0" y="1465291"/>
            <a:ext cx="9144000" cy="5405696"/>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74638"/>
            <a:ext cx="12420600" cy="868362"/>
          </a:xfrm>
        </p:spPr>
        <p:txBody>
          <a:bodyPr/>
          <a:lstStyle/>
          <a:p>
            <a:r>
              <a:rPr lang="en-US" dirty="0" smtClean="0"/>
              <a:t>Clavicle as </a:t>
            </a:r>
            <a:r>
              <a:rPr lang="en-US" dirty="0" err="1" smtClean="0"/>
              <a:t>refrence</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r>
              <a:rPr lang="en-US" sz="2400" dirty="0" smtClean="0"/>
              <a:t>The actual distance between the mid right atrium and angle of </a:t>
            </a:r>
            <a:r>
              <a:rPr lang="en-US" sz="2400" dirty="0" err="1" smtClean="0"/>
              <a:t>louis</a:t>
            </a:r>
            <a:r>
              <a:rPr lang="en-US" sz="2400" dirty="0" smtClean="0"/>
              <a:t> varies considerably as a function of both body size and patient angle at which the </a:t>
            </a:r>
            <a:r>
              <a:rPr lang="en-US" sz="2400" dirty="0" err="1" smtClean="0"/>
              <a:t>assesment</a:t>
            </a:r>
            <a:r>
              <a:rPr lang="en-US" sz="2400" dirty="0" smtClean="0"/>
              <a:t> is made.</a:t>
            </a:r>
          </a:p>
          <a:p>
            <a:pPr>
              <a:buNone/>
            </a:pPr>
            <a:endParaRPr lang="en-US" sz="2400" dirty="0" smtClean="0"/>
          </a:p>
          <a:p>
            <a:r>
              <a:rPr lang="en-US" sz="2400" dirty="0" smtClean="0"/>
              <a:t>Use of </a:t>
            </a:r>
            <a:r>
              <a:rPr lang="en-US" sz="2400" dirty="0" err="1" smtClean="0"/>
              <a:t>sternal</a:t>
            </a:r>
            <a:r>
              <a:rPr lang="en-US" sz="2400" dirty="0" smtClean="0"/>
              <a:t> angle as a </a:t>
            </a:r>
            <a:r>
              <a:rPr lang="en-US" sz="2400" dirty="0" err="1" smtClean="0"/>
              <a:t>refrence</a:t>
            </a:r>
            <a:r>
              <a:rPr lang="en-US" sz="2400" dirty="0" smtClean="0"/>
              <a:t> point leads to </a:t>
            </a:r>
            <a:r>
              <a:rPr lang="en-US" sz="2400" dirty="0" err="1" smtClean="0"/>
              <a:t>systemetic</a:t>
            </a:r>
            <a:r>
              <a:rPr lang="en-US" sz="2400" dirty="0" smtClean="0"/>
              <a:t> underestimation of CVP and this method should be used less for </a:t>
            </a:r>
            <a:r>
              <a:rPr lang="en-US" sz="2400" dirty="0" err="1" smtClean="0"/>
              <a:t>semiquantification</a:t>
            </a:r>
            <a:r>
              <a:rPr lang="en-US" sz="2400" dirty="0" smtClean="0"/>
              <a:t> than to distinguish between normal and abnormal </a:t>
            </a:r>
          </a:p>
          <a:p>
            <a:endParaRPr lang="en-US" sz="2400" dirty="0" smtClean="0"/>
          </a:p>
          <a:p>
            <a:r>
              <a:rPr lang="en-US" sz="2400" dirty="0" smtClean="0"/>
              <a:t>The use of clavicle may provide an easier </a:t>
            </a:r>
            <a:r>
              <a:rPr lang="en-US" sz="2400" dirty="0" err="1" smtClean="0"/>
              <a:t>refrence</a:t>
            </a:r>
            <a:r>
              <a:rPr lang="en-US" sz="2400" dirty="0" smtClean="0"/>
              <a:t> for </a:t>
            </a:r>
            <a:r>
              <a:rPr lang="en-US" sz="2400" dirty="0" err="1" smtClean="0"/>
              <a:t>standardisation</a:t>
            </a:r>
            <a:r>
              <a:rPr lang="en-US" sz="2400" dirty="0" smtClean="0"/>
              <a:t> , venous pulsation above this level in sitting position are clearly abnormal, as the distance between the clavicle and right atrium is </a:t>
            </a:r>
            <a:r>
              <a:rPr lang="en-US" sz="2400" dirty="0" err="1" smtClean="0"/>
              <a:t>atleast</a:t>
            </a:r>
            <a:r>
              <a:rPr lang="en-US" sz="2400" dirty="0" smtClean="0"/>
              <a:t> 10 cm. </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9144000" cy="6858000"/>
          </a:xfrm>
          <a:prstGeom prst="rect">
            <a:avLst/>
          </a:prstGeom>
          <a:blipFill>
            <a:blip r:embed="rId3" cstate="print">
              <a:duotone>
                <a:schemeClr val="bg2">
                  <a:shade val="45000"/>
                  <a:satMod val="135000"/>
                </a:schemeClr>
                <a:prstClr val="white"/>
              </a:duotone>
            </a:blip>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514600" y="274638"/>
            <a:ext cx="9296400" cy="868362"/>
          </a:xfrm>
        </p:spPr>
        <p:txBody>
          <a:bodyPr/>
          <a:lstStyle/>
          <a:p>
            <a:r>
              <a:rPr lang="en-US" dirty="0"/>
              <a:t>Elevated JVP </a:t>
            </a:r>
          </a:p>
        </p:txBody>
      </p:sp>
      <p:sp>
        <p:nvSpPr>
          <p:cNvPr id="83971" name="Rectangle 3"/>
          <p:cNvSpPr>
            <a:spLocks noGrp="1" noChangeArrowheads="1"/>
          </p:cNvSpPr>
          <p:nvPr>
            <p:ph type="body" idx="1"/>
          </p:nvPr>
        </p:nvSpPr>
        <p:spPr>
          <a:xfrm>
            <a:off x="228600" y="1143000"/>
            <a:ext cx="8458200" cy="5410200"/>
          </a:xfrm>
        </p:spPr>
        <p:txBody>
          <a:bodyPr/>
          <a:lstStyle/>
          <a:p>
            <a:pPr>
              <a:lnSpc>
                <a:spcPct val="90000"/>
              </a:lnSpc>
            </a:pPr>
            <a:r>
              <a:rPr lang="en-US" sz="2800" dirty="0"/>
              <a:t>Increased RVP and reduced compliance:</a:t>
            </a:r>
          </a:p>
          <a:p>
            <a:pPr>
              <a:lnSpc>
                <a:spcPct val="90000"/>
              </a:lnSpc>
              <a:buFontTx/>
              <a:buNone/>
            </a:pPr>
            <a:r>
              <a:rPr lang="en-US" sz="2800" dirty="0"/>
              <a:t>      </a:t>
            </a:r>
            <a:r>
              <a:rPr lang="en-US" sz="2400" dirty="0" smtClean="0"/>
              <a:t>Pulmonary </a:t>
            </a:r>
            <a:r>
              <a:rPr lang="en-US" sz="2400" dirty="0" err="1"/>
              <a:t>stenosis</a:t>
            </a:r>
            <a:r>
              <a:rPr lang="en-US" sz="2400" dirty="0"/>
              <a:t> </a:t>
            </a:r>
          </a:p>
          <a:p>
            <a:pPr>
              <a:lnSpc>
                <a:spcPct val="90000"/>
              </a:lnSpc>
              <a:buFontTx/>
              <a:buNone/>
            </a:pPr>
            <a:r>
              <a:rPr lang="en-US" sz="2400" dirty="0"/>
              <a:t>       Pulmonary hypertension</a:t>
            </a:r>
          </a:p>
          <a:p>
            <a:pPr>
              <a:lnSpc>
                <a:spcPct val="90000"/>
              </a:lnSpc>
              <a:buFontTx/>
              <a:buNone/>
            </a:pPr>
            <a:r>
              <a:rPr lang="en-US" sz="2400" dirty="0"/>
              <a:t>       Right ventricular failure </a:t>
            </a:r>
          </a:p>
          <a:p>
            <a:pPr>
              <a:lnSpc>
                <a:spcPct val="90000"/>
              </a:lnSpc>
              <a:buFontTx/>
              <a:buNone/>
            </a:pPr>
            <a:r>
              <a:rPr lang="en-US" sz="2400" dirty="0"/>
              <a:t>       RV </a:t>
            </a:r>
            <a:r>
              <a:rPr lang="en-US" sz="2400" dirty="0" smtClean="0"/>
              <a:t>infarction</a:t>
            </a:r>
          </a:p>
          <a:p>
            <a:pPr>
              <a:lnSpc>
                <a:spcPct val="90000"/>
              </a:lnSpc>
              <a:buFontTx/>
              <a:buNone/>
            </a:pPr>
            <a:endParaRPr lang="en-US" sz="2400" dirty="0"/>
          </a:p>
          <a:p>
            <a:pPr>
              <a:lnSpc>
                <a:spcPct val="90000"/>
              </a:lnSpc>
            </a:pPr>
            <a:r>
              <a:rPr lang="en-US" sz="2800" dirty="0"/>
              <a:t>RV inflow impedance:</a:t>
            </a:r>
          </a:p>
          <a:p>
            <a:pPr>
              <a:lnSpc>
                <a:spcPct val="90000"/>
              </a:lnSpc>
              <a:buFontTx/>
              <a:buNone/>
            </a:pPr>
            <a:r>
              <a:rPr lang="en-US" sz="2800" dirty="0"/>
              <a:t>       </a:t>
            </a:r>
            <a:r>
              <a:rPr lang="en-US" sz="2400" dirty="0"/>
              <a:t>Tricuspid </a:t>
            </a:r>
            <a:r>
              <a:rPr lang="en-US" sz="2400" dirty="0" err="1"/>
              <a:t>stenosis</a:t>
            </a:r>
            <a:r>
              <a:rPr lang="en-US" sz="2400" dirty="0"/>
              <a:t> / </a:t>
            </a:r>
            <a:r>
              <a:rPr lang="en-US" sz="2400" dirty="0" err="1"/>
              <a:t>atresia</a:t>
            </a:r>
            <a:r>
              <a:rPr lang="en-US" sz="2400" dirty="0"/>
              <a:t> </a:t>
            </a:r>
          </a:p>
          <a:p>
            <a:pPr>
              <a:lnSpc>
                <a:spcPct val="90000"/>
              </a:lnSpc>
              <a:buFontTx/>
              <a:buNone/>
            </a:pPr>
            <a:r>
              <a:rPr lang="en-US" sz="2400" dirty="0"/>
              <a:t>      </a:t>
            </a:r>
            <a:r>
              <a:rPr lang="en-US" sz="2400" dirty="0" smtClean="0"/>
              <a:t>  </a:t>
            </a:r>
            <a:r>
              <a:rPr lang="en-US" sz="2400" dirty="0"/>
              <a:t>RA </a:t>
            </a:r>
            <a:r>
              <a:rPr lang="en-US" sz="2400" dirty="0" err="1"/>
              <a:t>myxoma</a:t>
            </a:r>
            <a:r>
              <a:rPr lang="en-US" sz="2400" dirty="0"/>
              <a:t> </a:t>
            </a:r>
          </a:p>
          <a:p>
            <a:pPr>
              <a:lnSpc>
                <a:spcPct val="90000"/>
              </a:lnSpc>
              <a:buFontTx/>
              <a:buNone/>
            </a:pPr>
            <a:r>
              <a:rPr lang="en-US" sz="2400" dirty="0"/>
              <a:t>      </a:t>
            </a:r>
            <a:r>
              <a:rPr lang="en-US" sz="2400" dirty="0" smtClean="0"/>
              <a:t> </a:t>
            </a:r>
            <a:r>
              <a:rPr lang="en-US" sz="2400" dirty="0"/>
              <a:t>Constrictive </a:t>
            </a:r>
            <a:r>
              <a:rPr lang="en-US" sz="2400" dirty="0" err="1"/>
              <a:t>pericarditis</a:t>
            </a:r>
            <a:r>
              <a:rPr lang="en-US" sz="2400" dirty="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ChangeArrowheads="1"/>
          </p:cNvSpPr>
          <p:nvPr>
            <p:ph type="title"/>
          </p:nvPr>
        </p:nvSpPr>
        <p:spPr>
          <a:xfrm>
            <a:off x="-4267200" y="274638"/>
            <a:ext cx="11963400" cy="715962"/>
          </a:xfrm>
        </p:spPr>
        <p:txBody>
          <a:bodyPr>
            <a:normAutofit fontScale="90000"/>
          </a:bodyPr>
          <a:lstStyle/>
          <a:p>
            <a:r>
              <a:rPr lang="en-US" dirty="0"/>
              <a:t>Elevated JVP </a:t>
            </a:r>
          </a:p>
        </p:txBody>
      </p:sp>
      <p:sp>
        <p:nvSpPr>
          <p:cNvPr id="86019" name="Rectangle 1027"/>
          <p:cNvSpPr>
            <a:spLocks noGrp="1" noChangeArrowheads="1"/>
          </p:cNvSpPr>
          <p:nvPr>
            <p:ph type="body" idx="1"/>
          </p:nvPr>
        </p:nvSpPr>
        <p:spPr>
          <a:xfrm>
            <a:off x="381000" y="1295400"/>
            <a:ext cx="8305800" cy="5257800"/>
          </a:xfrm>
        </p:spPr>
        <p:txBody>
          <a:bodyPr/>
          <a:lstStyle/>
          <a:p>
            <a:r>
              <a:rPr lang="en-US" sz="2800" dirty="0"/>
              <a:t>Circulatory overload :</a:t>
            </a:r>
          </a:p>
          <a:p>
            <a:pPr>
              <a:buFontTx/>
              <a:buNone/>
            </a:pPr>
            <a:r>
              <a:rPr lang="en-US" sz="2400" dirty="0"/>
              <a:t>         Renal failure </a:t>
            </a:r>
          </a:p>
          <a:p>
            <a:pPr>
              <a:buFontTx/>
              <a:buNone/>
            </a:pPr>
            <a:r>
              <a:rPr lang="en-US" sz="2400" dirty="0"/>
              <a:t>         Cirrhosis liver</a:t>
            </a:r>
          </a:p>
          <a:p>
            <a:pPr>
              <a:buFontTx/>
              <a:buNone/>
            </a:pPr>
            <a:r>
              <a:rPr lang="en-US" sz="2400" dirty="0"/>
              <a:t>         Excessive fluid administration  </a:t>
            </a:r>
            <a:endParaRPr lang="en-US" dirty="0"/>
          </a:p>
          <a:p>
            <a:r>
              <a:rPr lang="en-US" sz="2800" dirty="0"/>
              <a:t>SVC obstruction </a:t>
            </a:r>
          </a:p>
          <a:p>
            <a:r>
              <a:rPr lang="en-US" sz="2800" dirty="0"/>
              <a:t>COPD </a:t>
            </a:r>
            <a:r>
              <a:rPr lang="en-US" sz="2800" dirty="0" smtClean="0"/>
              <a:t>, Asthma and  Respiratory distress </a:t>
            </a:r>
            <a:r>
              <a:rPr lang="en-US" sz="2400" dirty="0" smtClean="0"/>
              <a:t>may produce distended neck veins as a results of expiratory increases in </a:t>
            </a:r>
            <a:r>
              <a:rPr lang="en-US" sz="2400" dirty="0" err="1" smtClean="0"/>
              <a:t>intrathoracic</a:t>
            </a:r>
            <a:r>
              <a:rPr lang="en-US" sz="2400" dirty="0" smtClean="0"/>
              <a:t> pressure </a:t>
            </a:r>
          </a:p>
          <a:p>
            <a:r>
              <a:rPr lang="en-US" sz="2400" dirty="0" smtClean="0"/>
              <a:t>HYPERKINETIC STATE like pregnancy, </a:t>
            </a:r>
            <a:r>
              <a:rPr lang="en-US" sz="2400" dirty="0" err="1" smtClean="0"/>
              <a:t>thyrotoxicosis</a:t>
            </a:r>
            <a:r>
              <a:rPr lang="en-US" sz="2400" dirty="0" smtClean="0"/>
              <a:t> , anemia , AV fistula post exertion , anxiety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_2021-03-28_00-07-06.jpg"/>
          <p:cNvPicPr>
            <a:picLocks noGrp="1" noChangeAspect="1"/>
          </p:cNvPicPr>
          <p:nvPr>
            <p:ph idx="1"/>
          </p:nvPr>
        </p:nvPicPr>
        <p:blipFill>
          <a:blip r:embed="rId2" cstate="print"/>
          <a:stretch>
            <a:fillRect/>
          </a:stretch>
        </p:blipFill>
        <p:spPr>
          <a:xfrm>
            <a:off x="0" y="381000"/>
            <a:ext cx="9144001" cy="6477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76600" y="274638"/>
            <a:ext cx="11963400" cy="792162"/>
          </a:xfrm>
        </p:spPr>
        <p:txBody>
          <a:bodyPr/>
          <a:lstStyle/>
          <a:p>
            <a:r>
              <a:rPr lang="en-US" dirty="0"/>
              <a:t>Prominent a Wave </a:t>
            </a:r>
          </a:p>
        </p:txBody>
      </p:sp>
      <p:sp>
        <p:nvSpPr>
          <p:cNvPr id="35843" name="Rectangle 3"/>
          <p:cNvSpPr>
            <a:spLocks noGrp="1" noChangeArrowheads="1"/>
          </p:cNvSpPr>
          <p:nvPr>
            <p:ph type="body" idx="1"/>
          </p:nvPr>
        </p:nvSpPr>
        <p:spPr>
          <a:xfrm>
            <a:off x="457200" y="1143000"/>
            <a:ext cx="8229600" cy="4983163"/>
          </a:xfrm>
        </p:spPr>
        <p:txBody>
          <a:bodyPr>
            <a:normAutofit lnSpcReduction="10000"/>
          </a:bodyPr>
          <a:lstStyle/>
          <a:p>
            <a:pPr>
              <a:lnSpc>
                <a:spcPct val="90000"/>
              </a:lnSpc>
            </a:pPr>
            <a:r>
              <a:rPr lang="en-US" sz="2400" dirty="0"/>
              <a:t>Forceful </a:t>
            </a:r>
            <a:r>
              <a:rPr lang="en-US" sz="2400" dirty="0" err="1"/>
              <a:t>atrial</a:t>
            </a:r>
            <a:r>
              <a:rPr lang="en-US" sz="2400" dirty="0"/>
              <a:t> contraction when there is resistance to RA emptying or increased resistance to ventricular </a:t>
            </a:r>
            <a:r>
              <a:rPr lang="en-US" sz="2400" dirty="0" smtClean="0"/>
              <a:t>filling,</a:t>
            </a:r>
          </a:p>
          <a:p>
            <a:pPr>
              <a:lnSpc>
                <a:spcPct val="90000"/>
              </a:lnSpc>
              <a:buNone/>
            </a:pPr>
            <a:endParaRPr lang="en-US" sz="2400" dirty="0"/>
          </a:p>
          <a:p>
            <a:pPr>
              <a:lnSpc>
                <a:spcPct val="90000"/>
              </a:lnSpc>
            </a:pPr>
            <a:r>
              <a:rPr lang="en-US" sz="2400" dirty="0"/>
              <a:t>RV inflow obstruction:</a:t>
            </a:r>
          </a:p>
          <a:p>
            <a:pPr>
              <a:lnSpc>
                <a:spcPct val="90000"/>
              </a:lnSpc>
              <a:buFontTx/>
              <a:buNone/>
            </a:pPr>
            <a:r>
              <a:rPr lang="en-US" sz="2400" dirty="0"/>
              <a:t>            Tricuspid </a:t>
            </a:r>
            <a:r>
              <a:rPr lang="en-US" sz="2400" dirty="0" err="1"/>
              <a:t>stenosis</a:t>
            </a:r>
            <a:r>
              <a:rPr lang="en-US" sz="2400" dirty="0"/>
              <a:t> or </a:t>
            </a:r>
            <a:r>
              <a:rPr lang="en-US" sz="2400" dirty="0" err="1"/>
              <a:t>atresia</a:t>
            </a:r>
            <a:r>
              <a:rPr lang="en-US" sz="2400" dirty="0"/>
              <a:t> </a:t>
            </a:r>
          </a:p>
          <a:p>
            <a:pPr>
              <a:lnSpc>
                <a:spcPct val="90000"/>
              </a:lnSpc>
              <a:buFontTx/>
              <a:buNone/>
            </a:pPr>
            <a:r>
              <a:rPr lang="en-US" sz="2400" dirty="0"/>
              <a:t>            RA </a:t>
            </a:r>
            <a:r>
              <a:rPr lang="en-US" sz="2400" dirty="0" err="1"/>
              <a:t>mxyoma</a:t>
            </a:r>
            <a:r>
              <a:rPr lang="en-US" sz="2400" dirty="0"/>
              <a:t>  </a:t>
            </a:r>
            <a:endParaRPr lang="en-US" sz="2400" dirty="0" smtClean="0"/>
          </a:p>
          <a:p>
            <a:pPr>
              <a:lnSpc>
                <a:spcPct val="90000"/>
              </a:lnSpc>
              <a:buNone/>
            </a:pPr>
            <a:endParaRPr lang="en-US" sz="2400" dirty="0"/>
          </a:p>
          <a:p>
            <a:pPr>
              <a:lnSpc>
                <a:spcPct val="90000"/>
              </a:lnSpc>
            </a:pPr>
            <a:r>
              <a:rPr lang="en-US" sz="2400" dirty="0" smtClean="0"/>
              <a:t>  </a:t>
            </a:r>
            <a:r>
              <a:rPr lang="en-US" sz="2400" dirty="0"/>
              <a:t>Decreased ventricular compliance:</a:t>
            </a:r>
          </a:p>
          <a:p>
            <a:pPr>
              <a:lnSpc>
                <a:spcPct val="90000"/>
              </a:lnSpc>
              <a:buFontTx/>
              <a:buNone/>
            </a:pPr>
            <a:r>
              <a:rPr lang="en-US" sz="2400" dirty="0"/>
              <a:t>            Pulmonary </a:t>
            </a:r>
            <a:r>
              <a:rPr lang="en-US" sz="2400" dirty="0" err="1"/>
              <a:t>stenosis</a:t>
            </a:r>
            <a:r>
              <a:rPr lang="en-US" sz="2400" dirty="0"/>
              <a:t> </a:t>
            </a:r>
          </a:p>
          <a:p>
            <a:pPr>
              <a:lnSpc>
                <a:spcPct val="90000"/>
              </a:lnSpc>
              <a:buFontTx/>
              <a:buNone/>
            </a:pPr>
            <a:r>
              <a:rPr lang="en-US" sz="2400" dirty="0"/>
              <a:t>            Pulmonary hypertension of any cause </a:t>
            </a:r>
          </a:p>
          <a:p>
            <a:pPr>
              <a:lnSpc>
                <a:spcPct val="90000"/>
              </a:lnSpc>
              <a:buFontTx/>
              <a:buNone/>
            </a:pPr>
            <a:r>
              <a:rPr lang="en-US" sz="2400" dirty="0"/>
              <a:t>            RV infarction </a:t>
            </a:r>
          </a:p>
          <a:p>
            <a:pPr>
              <a:lnSpc>
                <a:spcPct val="90000"/>
              </a:lnSpc>
              <a:buFontTx/>
              <a:buNone/>
            </a:pPr>
            <a:r>
              <a:rPr lang="en-US" sz="2400" dirty="0"/>
              <a:t>            RV </a:t>
            </a:r>
            <a:r>
              <a:rPr lang="en-US" sz="2400" dirty="0" err="1"/>
              <a:t>cardiomyopathy</a:t>
            </a:r>
            <a:r>
              <a:rPr lang="en-US" sz="2400" dirty="0"/>
              <a:t> (including HOCM)</a:t>
            </a:r>
          </a:p>
          <a:p>
            <a:pPr>
              <a:lnSpc>
                <a:spcPct val="90000"/>
              </a:lnSpc>
              <a:buFontTx/>
              <a:buNone/>
            </a:pPr>
            <a:r>
              <a:rPr lang="en-US" sz="2400" dirty="0"/>
              <a:t>            Acute pulmonary embolism     </a:t>
            </a:r>
          </a:p>
          <a:p>
            <a:pPr>
              <a:lnSpc>
                <a:spcPct val="90000"/>
              </a:lnSpc>
              <a:buFontTx/>
              <a:buNone/>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274638"/>
            <a:ext cx="10668000" cy="944562"/>
          </a:xfrm>
        </p:spPr>
        <p:txBody>
          <a:bodyPr>
            <a:normAutofit/>
          </a:bodyPr>
          <a:lstStyle/>
          <a:p>
            <a:r>
              <a:rPr lang="en-US" sz="4000" dirty="0"/>
              <a:t>Jugular Venous System</a:t>
            </a:r>
          </a:p>
        </p:txBody>
      </p:sp>
      <p:sp>
        <p:nvSpPr>
          <p:cNvPr id="5123" name="Rectangle 3"/>
          <p:cNvSpPr>
            <a:spLocks noGrp="1" noChangeArrowheads="1"/>
          </p:cNvSpPr>
          <p:nvPr>
            <p:ph type="body" idx="1"/>
          </p:nvPr>
        </p:nvSpPr>
        <p:spPr>
          <a:xfrm>
            <a:off x="457200" y="1371600"/>
            <a:ext cx="8229600" cy="5105400"/>
          </a:xfrm>
        </p:spPr>
        <p:txBody>
          <a:bodyPr>
            <a:normAutofit/>
          </a:bodyPr>
          <a:lstStyle/>
          <a:p>
            <a:pPr>
              <a:lnSpc>
                <a:spcPct val="80000"/>
              </a:lnSpc>
            </a:pPr>
            <a:r>
              <a:rPr lang="en-US" sz="2400" dirty="0"/>
              <a:t>Venous system contains 70-80% of the circulating blood volumes </a:t>
            </a:r>
            <a:r>
              <a:rPr lang="en-US" sz="2400" dirty="0" smtClean="0"/>
              <a:t>,it maintain very low intravascular pressure ( 3-7mmhg)</a:t>
            </a:r>
          </a:p>
          <a:p>
            <a:pPr>
              <a:lnSpc>
                <a:spcPct val="80000"/>
              </a:lnSpc>
              <a:buNone/>
            </a:pPr>
            <a:endParaRPr lang="en-US" sz="2400" dirty="0"/>
          </a:p>
          <a:p>
            <a:pPr>
              <a:lnSpc>
                <a:spcPct val="80000"/>
              </a:lnSpc>
            </a:pPr>
            <a:r>
              <a:rPr lang="en-US" sz="2400" dirty="0" smtClean="0"/>
              <a:t> Venous compliance therefore is very high , that is veins are extremely distensible </a:t>
            </a:r>
          </a:p>
          <a:p>
            <a:pPr>
              <a:lnSpc>
                <a:spcPct val="80000"/>
              </a:lnSpc>
              <a:buNone/>
            </a:pPr>
            <a:endParaRPr lang="en-US" sz="2400" dirty="0" smtClean="0"/>
          </a:p>
          <a:p>
            <a:pPr>
              <a:lnSpc>
                <a:spcPct val="80000"/>
              </a:lnSpc>
            </a:pPr>
            <a:r>
              <a:rPr lang="en-US" sz="2400" dirty="0" smtClean="0"/>
              <a:t> So jugular venous pulse reflects relationship between venous tone, volume of blood in venous system and right heart </a:t>
            </a:r>
            <a:r>
              <a:rPr lang="en-US" sz="2400" dirty="0" err="1" smtClean="0"/>
              <a:t>hemodynamics</a:t>
            </a:r>
            <a:r>
              <a:rPr lang="en-US" sz="2400" dirty="0" smtClean="0"/>
              <a:t> </a:t>
            </a:r>
          </a:p>
          <a:p>
            <a:pPr>
              <a:lnSpc>
                <a:spcPct val="80000"/>
              </a:lnSpc>
              <a:buNone/>
            </a:pPr>
            <a:endParaRPr lang="en-US" sz="2400" dirty="0"/>
          </a:p>
          <a:p>
            <a:pPr>
              <a:lnSpc>
                <a:spcPct val="80000"/>
              </a:lnSpc>
            </a:pPr>
            <a:r>
              <a:rPr lang="en-US" sz="2400" dirty="0"/>
              <a:t>Right </a:t>
            </a:r>
            <a:r>
              <a:rPr lang="en-US" sz="2400" dirty="0" err="1"/>
              <a:t>atrial</a:t>
            </a:r>
            <a:r>
              <a:rPr lang="en-US" sz="2400" dirty="0"/>
              <a:t> pressure during systole and right ventricular filling pressure during diastole are producing pulsations and pressure waves in jugular veins .</a:t>
            </a:r>
          </a:p>
        </p:txBody>
      </p:sp>
      <p:sp>
        <p:nvSpPr>
          <p:cNvPr id="4" name="Down Arrow 3"/>
          <p:cNvSpPr/>
          <p:nvPr/>
        </p:nvSpPr>
        <p:spPr>
          <a:xfrm>
            <a:off x="4343400" y="2057400"/>
            <a:ext cx="484632"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419600" y="3124200"/>
            <a:ext cx="484632"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Prominent “y” descent&#10;1. Constrictive pericarditis.&#10;2. Tricuspid regurgitation.&#10;3. Atrial septal defect.&#10;1. Cardiac tampon..."/>
          <p:cNvPicPr>
            <a:picLocks noChangeAspect="1" noChangeArrowheads="1"/>
          </p:cNvPicPr>
          <p:nvPr/>
        </p:nvPicPr>
        <p:blipFill>
          <a:blip r:embed="rId2" cstate="print"/>
          <a:srcRect/>
          <a:stretch>
            <a:fillRect/>
          </a:stretch>
        </p:blipFill>
        <p:spPr bwMode="auto">
          <a:xfrm>
            <a:off x="0" y="-457200"/>
            <a:ext cx="9753600" cy="7315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0" y="274638"/>
            <a:ext cx="10591800" cy="715962"/>
          </a:xfrm>
        </p:spPr>
        <p:txBody>
          <a:bodyPr>
            <a:normAutofit fontScale="90000"/>
          </a:bodyPr>
          <a:lstStyle/>
          <a:p>
            <a:r>
              <a:rPr lang="en-US" dirty="0"/>
              <a:t>Cannon Waves</a:t>
            </a:r>
          </a:p>
        </p:txBody>
      </p:sp>
      <p:sp>
        <p:nvSpPr>
          <p:cNvPr id="37891" name="Rectangle 3"/>
          <p:cNvSpPr>
            <a:spLocks noGrp="1" noChangeArrowheads="1"/>
          </p:cNvSpPr>
          <p:nvPr>
            <p:ph type="body" idx="1"/>
          </p:nvPr>
        </p:nvSpPr>
        <p:spPr>
          <a:xfrm>
            <a:off x="457200" y="1066800"/>
            <a:ext cx="8229600" cy="5059363"/>
          </a:xfrm>
        </p:spPr>
        <p:txBody>
          <a:bodyPr/>
          <a:lstStyle/>
          <a:p>
            <a:pPr>
              <a:lnSpc>
                <a:spcPct val="90000"/>
              </a:lnSpc>
            </a:pPr>
            <a:r>
              <a:rPr lang="en-US" sz="2400" dirty="0"/>
              <a:t>Whenever RA contracts against closed TV valve during RV systole : Systolic cannon wave </a:t>
            </a:r>
            <a:r>
              <a:rPr lang="en-US" sz="2400" dirty="0" smtClean="0"/>
              <a:t>.</a:t>
            </a:r>
          </a:p>
          <a:p>
            <a:pPr>
              <a:lnSpc>
                <a:spcPct val="90000"/>
              </a:lnSpc>
              <a:buNone/>
            </a:pPr>
            <a:endParaRPr lang="en-US" sz="2400" dirty="0"/>
          </a:p>
          <a:p>
            <a:pPr>
              <a:lnSpc>
                <a:spcPct val="90000"/>
              </a:lnSpc>
            </a:pPr>
            <a:r>
              <a:rPr lang="en-US" sz="2400" dirty="0"/>
              <a:t>Regular cannon waves:</a:t>
            </a:r>
          </a:p>
          <a:p>
            <a:pPr>
              <a:lnSpc>
                <a:spcPct val="90000"/>
              </a:lnSpc>
              <a:buFontTx/>
              <a:buNone/>
            </a:pPr>
            <a:r>
              <a:rPr lang="en-US" sz="2400" dirty="0"/>
              <a:t>           </a:t>
            </a:r>
            <a:r>
              <a:rPr lang="en-US" sz="2400" dirty="0" err="1"/>
              <a:t>Junctional</a:t>
            </a:r>
            <a:r>
              <a:rPr lang="en-US" sz="2400" dirty="0"/>
              <a:t> rhythm</a:t>
            </a:r>
          </a:p>
          <a:p>
            <a:pPr>
              <a:lnSpc>
                <a:spcPct val="90000"/>
              </a:lnSpc>
              <a:buFontTx/>
              <a:buNone/>
            </a:pPr>
            <a:r>
              <a:rPr lang="en-US" sz="2400" dirty="0"/>
              <a:t>           VT with 1:1 retrograde conduction </a:t>
            </a:r>
          </a:p>
          <a:p>
            <a:pPr>
              <a:lnSpc>
                <a:spcPct val="90000"/>
              </a:lnSpc>
              <a:buFontTx/>
              <a:buNone/>
            </a:pPr>
            <a:r>
              <a:rPr lang="en-US" sz="2400" dirty="0"/>
              <a:t>           </a:t>
            </a:r>
            <a:r>
              <a:rPr lang="en-US" sz="2400" dirty="0" err="1"/>
              <a:t>Isorhythmic</a:t>
            </a:r>
            <a:r>
              <a:rPr lang="en-US" sz="2400" dirty="0"/>
              <a:t> AV dissociation   </a:t>
            </a:r>
          </a:p>
          <a:p>
            <a:pPr>
              <a:lnSpc>
                <a:spcPct val="90000"/>
              </a:lnSpc>
            </a:pPr>
            <a:r>
              <a:rPr lang="en-US" sz="2400" dirty="0"/>
              <a:t>Irregular cannon waves :</a:t>
            </a:r>
          </a:p>
          <a:p>
            <a:pPr>
              <a:lnSpc>
                <a:spcPct val="90000"/>
              </a:lnSpc>
              <a:buFontTx/>
              <a:buNone/>
            </a:pPr>
            <a:r>
              <a:rPr lang="en-US" sz="2400" dirty="0"/>
              <a:t>           Complete heart block </a:t>
            </a:r>
          </a:p>
          <a:p>
            <a:pPr>
              <a:lnSpc>
                <a:spcPct val="90000"/>
              </a:lnSpc>
              <a:buFontTx/>
              <a:buNone/>
            </a:pPr>
            <a:r>
              <a:rPr lang="en-US" sz="2400" dirty="0"/>
              <a:t>           Classic AV dissociation</a:t>
            </a:r>
          </a:p>
          <a:p>
            <a:pPr>
              <a:lnSpc>
                <a:spcPct val="90000"/>
              </a:lnSpc>
              <a:buFontTx/>
              <a:buNone/>
            </a:pPr>
            <a:r>
              <a:rPr lang="en-US" sz="2400" dirty="0"/>
              <a:t>           Ventricular pacing or ventricular </a:t>
            </a:r>
            <a:r>
              <a:rPr lang="en-US" sz="2400" dirty="0" err="1"/>
              <a:t>ectopics</a:t>
            </a:r>
            <a:r>
              <a:rPr lang="en-US" sz="2400" dirty="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onstrictive pericarditis.&#10;• M shaped contour&#10;• Prominent X and Y descent (FRIEDREICH`SIGN)&#10;• Y descent is prominent as ve..."/>
          <p:cNvPicPr>
            <a:picLocks noChangeAspect="1" noChangeArrowheads="1"/>
          </p:cNvPicPr>
          <p:nvPr/>
        </p:nvPicPr>
        <p:blipFill>
          <a:blip r:embed="rId2" cstate="print"/>
          <a:srcRect/>
          <a:stretch>
            <a:fillRect/>
          </a:stretch>
        </p:blipFill>
        <p:spPr bwMode="auto">
          <a:xfrm>
            <a:off x="0" y="-457200"/>
            <a:ext cx="9753600" cy="7315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57200"/>
            <a:ext cx="10134600" cy="838200"/>
          </a:xfrm>
        </p:spPr>
        <p:txBody>
          <a:bodyPr/>
          <a:lstStyle/>
          <a:p>
            <a:r>
              <a:rPr lang="en-US" dirty="0" smtClean="0"/>
              <a:t>Cannon wave</a:t>
            </a:r>
            <a:endParaRPr lang="en-US" dirty="0"/>
          </a:p>
        </p:txBody>
      </p:sp>
      <p:pic>
        <p:nvPicPr>
          <p:cNvPr id="6" name="c71OwG91fF8-00_00_01.00-00_00_09.00.mp4">
            <a:hlinkClick r:id="" action="ppaction://media"/>
          </p:cNvPr>
          <p:cNvPicPr>
            <a:picLocks noGrp="1" noRot="1" noChangeAspect="1"/>
          </p:cNvPicPr>
          <p:nvPr>
            <p:ph idx="1"/>
            <a:videoFile r:link="rId1"/>
          </p:nvPr>
        </p:nvPicPr>
        <p:blipFill>
          <a:blip r:embed="rId3" cstate="print"/>
          <a:stretch>
            <a:fillRect/>
          </a:stretch>
        </p:blipFill>
        <p:spPr>
          <a:xfrm>
            <a:off x="1600200" y="1905000"/>
            <a:ext cx="5871633" cy="4403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895600" y="228600"/>
            <a:ext cx="9829800" cy="762000"/>
          </a:xfrm>
        </p:spPr>
        <p:txBody>
          <a:bodyPr>
            <a:normAutofit/>
          </a:bodyPr>
          <a:lstStyle/>
          <a:p>
            <a:r>
              <a:rPr lang="en-US" sz="4000" dirty="0"/>
              <a:t>Absent </a:t>
            </a:r>
            <a:r>
              <a:rPr lang="en-US" sz="4000" dirty="0" smtClean="0"/>
              <a:t>a </a:t>
            </a:r>
            <a:r>
              <a:rPr lang="en-US" sz="4000" dirty="0"/>
              <a:t>Wave </a:t>
            </a:r>
          </a:p>
        </p:txBody>
      </p:sp>
      <p:sp>
        <p:nvSpPr>
          <p:cNvPr id="39939" name="Rectangle 3"/>
          <p:cNvSpPr>
            <a:spLocks noGrp="1" noChangeArrowheads="1"/>
          </p:cNvSpPr>
          <p:nvPr>
            <p:ph type="body" idx="1"/>
          </p:nvPr>
        </p:nvSpPr>
        <p:spPr/>
        <p:txBody>
          <a:bodyPr/>
          <a:lstStyle/>
          <a:p>
            <a:r>
              <a:rPr lang="en-US" sz="2400" dirty="0"/>
              <a:t>When no effective </a:t>
            </a:r>
            <a:r>
              <a:rPr lang="en-US" sz="2400" dirty="0" err="1"/>
              <a:t>atrial</a:t>
            </a:r>
            <a:r>
              <a:rPr lang="en-US" sz="2400" dirty="0"/>
              <a:t> contraction as in </a:t>
            </a:r>
            <a:r>
              <a:rPr lang="en-US" sz="2400" dirty="0" err="1"/>
              <a:t>atrial</a:t>
            </a:r>
            <a:r>
              <a:rPr lang="en-US" sz="2400" dirty="0"/>
              <a:t> fibrillation </a:t>
            </a:r>
            <a:endParaRPr lang="en-US" sz="2400" dirty="0" smtClean="0"/>
          </a:p>
          <a:p>
            <a:pPr>
              <a:buNone/>
            </a:pPr>
            <a:endParaRPr lang="en-US" sz="2400" dirty="0"/>
          </a:p>
          <a:p>
            <a:r>
              <a:rPr lang="en-US" sz="2400" dirty="0"/>
              <a:t>In </a:t>
            </a:r>
            <a:r>
              <a:rPr lang="en-US" sz="2400" dirty="0" err="1"/>
              <a:t>atrial</a:t>
            </a:r>
            <a:r>
              <a:rPr lang="en-US" sz="2400" dirty="0"/>
              <a:t> fibrillation , both </a:t>
            </a:r>
            <a:r>
              <a:rPr lang="en-US" sz="2400" dirty="0" err="1"/>
              <a:t>atrial</a:t>
            </a:r>
            <a:r>
              <a:rPr lang="en-US" sz="2400" dirty="0"/>
              <a:t> contraction as well as relaxation become </a:t>
            </a:r>
            <a:r>
              <a:rPr lang="en-US" sz="2400" dirty="0" smtClean="0"/>
              <a:t>ineffective </a:t>
            </a:r>
          </a:p>
          <a:p>
            <a:pPr>
              <a:buNone/>
            </a:pPr>
            <a:endParaRPr lang="en-US" sz="2400" dirty="0"/>
          </a:p>
          <a:p>
            <a:r>
              <a:rPr lang="en-US" sz="2400" dirty="0"/>
              <a:t>In sinus tachycardia , when a wave may fuse with preceding v wave , especially when the PR interval is prolonged </a:t>
            </a:r>
            <a:r>
              <a:rPr lang="en-US" dirty="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Abdomino-jugular reflux&#10;• Is positive when JVP increase after 10 sec of abdominal pressure&#10;followed by a rapid drop in pre..."/>
          <p:cNvPicPr>
            <a:picLocks noChangeAspect="1" noChangeArrowheads="1"/>
          </p:cNvPicPr>
          <p:nvPr/>
        </p:nvPicPr>
        <p:blipFill>
          <a:blip r:embed="rId2" cstate="print"/>
          <a:srcRect/>
          <a:stretch>
            <a:fillRect/>
          </a:stretch>
        </p:blipFill>
        <p:spPr bwMode="auto">
          <a:xfrm>
            <a:off x="-685800" y="-304800"/>
            <a:ext cx="9829800" cy="7620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800" y="304800"/>
            <a:ext cx="10896600" cy="566822"/>
          </a:xfrm>
          <a:prstGeom prst="rect">
            <a:avLst/>
          </a:prstGeom>
        </p:spPr>
        <p:txBody>
          <a:bodyPr vert="horz" wrap="square" lIns="0" tIns="12700" rIns="0" bIns="0" rtlCol="0">
            <a:spAutoFit/>
          </a:bodyPr>
          <a:lstStyle/>
          <a:p>
            <a:pPr marL="12700">
              <a:lnSpc>
                <a:spcPct val="100000"/>
              </a:lnSpc>
              <a:spcBef>
                <a:spcPts val="100"/>
              </a:spcBef>
            </a:pPr>
            <a:r>
              <a:rPr sz="3600" b="1" spc="-5">
                <a:latin typeface="Liberation Sans"/>
                <a:cs typeface="Liberation Sans"/>
              </a:rPr>
              <a:t>Prominent </a:t>
            </a:r>
            <a:r>
              <a:rPr sz="3600" b="1" spc="-5" smtClean="0">
                <a:latin typeface="Liberation Sans"/>
                <a:cs typeface="Liberation Sans"/>
              </a:rPr>
              <a:t>x</a:t>
            </a:r>
            <a:r>
              <a:rPr sz="3600" b="1" spc="-65" smtClean="0">
                <a:latin typeface="Liberation Sans"/>
                <a:cs typeface="Liberation Sans"/>
              </a:rPr>
              <a:t> </a:t>
            </a:r>
            <a:r>
              <a:rPr sz="3600" b="1" spc="-5" dirty="0">
                <a:latin typeface="Liberation Sans"/>
                <a:cs typeface="Liberation Sans"/>
              </a:rPr>
              <a:t>descent</a:t>
            </a:r>
            <a:endParaRPr sz="3600" b="1">
              <a:latin typeface="Liberation Sans"/>
              <a:cs typeface="Liberation Sans"/>
            </a:endParaRPr>
          </a:p>
        </p:txBody>
      </p:sp>
      <p:sp>
        <p:nvSpPr>
          <p:cNvPr id="3" name="object 3"/>
          <p:cNvSpPr txBox="1"/>
          <p:nvPr/>
        </p:nvSpPr>
        <p:spPr>
          <a:xfrm>
            <a:off x="533401" y="1295399"/>
            <a:ext cx="5624194" cy="4673074"/>
          </a:xfrm>
          <a:prstGeom prst="rect">
            <a:avLst/>
          </a:prstGeom>
        </p:spPr>
        <p:txBody>
          <a:bodyPr vert="horz" wrap="square" lIns="0" tIns="53340" rIns="0" bIns="0" rtlCol="0">
            <a:spAutoFit/>
          </a:bodyPr>
          <a:lstStyle/>
          <a:p>
            <a:pPr marL="1004569" indent="-609600">
              <a:lnSpc>
                <a:spcPct val="100000"/>
              </a:lnSpc>
              <a:spcBef>
                <a:spcPts val="420"/>
              </a:spcBef>
              <a:buFont typeface="Arial" pitchFamily="34" charset="0"/>
              <a:buChar char="•"/>
              <a:tabLst>
                <a:tab pos="1003935" algn="l"/>
                <a:tab pos="1004569" algn="l"/>
              </a:tabLst>
            </a:pPr>
            <a:r>
              <a:rPr sz="2400" spc="-180" dirty="0">
                <a:latin typeface="Calibri" pitchFamily="34" charset="0"/>
                <a:cs typeface="Arial"/>
              </a:rPr>
              <a:t>Cardiac</a:t>
            </a:r>
            <a:r>
              <a:rPr sz="2400" spc="-145" dirty="0">
                <a:latin typeface="Calibri" pitchFamily="34" charset="0"/>
                <a:cs typeface="Arial"/>
              </a:rPr>
              <a:t> </a:t>
            </a:r>
            <a:r>
              <a:rPr sz="2400" spc="-105" dirty="0">
                <a:latin typeface="Calibri" pitchFamily="34" charset="0"/>
                <a:cs typeface="Arial"/>
              </a:rPr>
              <a:t>tamponade.</a:t>
            </a:r>
            <a:endParaRPr sz="2400">
              <a:latin typeface="Calibri" pitchFamily="34" charset="0"/>
              <a:cs typeface="Arial"/>
            </a:endParaRPr>
          </a:p>
          <a:p>
            <a:pPr marL="1004569" indent="-609600">
              <a:lnSpc>
                <a:spcPct val="100000"/>
              </a:lnSpc>
              <a:spcBef>
                <a:spcPts val="320"/>
              </a:spcBef>
              <a:buFont typeface="Arial" pitchFamily="34" charset="0"/>
              <a:buChar char="•"/>
              <a:tabLst>
                <a:tab pos="1003935" algn="l"/>
                <a:tab pos="1004569" algn="l"/>
              </a:tabLst>
            </a:pPr>
            <a:r>
              <a:rPr sz="2400" spc="-100" dirty="0">
                <a:latin typeface="Calibri" pitchFamily="34" charset="0"/>
                <a:cs typeface="Arial"/>
              </a:rPr>
              <a:t>Constrictive</a:t>
            </a:r>
            <a:r>
              <a:rPr sz="2400" spc="-150" dirty="0">
                <a:latin typeface="Calibri" pitchFamily="34" charset="0"/>
                <a:cs typeface="Arial"/>
              </a:rPr>
              <a:t> </a:t>
            </a:r>
            <a:r>
              <a:rPr sz="2400" spc="-100" dirty="0">
                <a:latin typeface="Calibri" pitchFamily="34" charset="0"/>
                <a:cs typeface="Arial"/>
              </a:rPr>
              <a:t>Pericarditis</a:t>
            </a:r>
            <a:endParaRPr sz="2400">
              <a:latin typeface="Calibri" pitchFamily="34" charset="0"/>
              <a:cs typeface="Arial"/>
            </a:endParaRPr>
          </a:p>
          <a:p>
            <a:pPr marL="1004569" indent="-609600">
              <a:lnSpc>
                <a:spcPct val="100000"/>
              </a:lnSpc>
              <a:spcBef>
                <a:spcPts val="330"/>
              </a:spcBef>
              <a:buFont typeface="Arial" pitchFamily="34" charset="0"/>
              <a:buChar char="•"/>
              <a:tabLst>
                <a:tab pos="1003935" algn="l"/>
                <a:tab pos="1004569" algn="l"/>
              </a:tabLst>
            </a:pPr>
            <a:r>
              <a:rPr sz="2400" spc="-210" dirty="0">
                <a:latin typeface="Calibri" pitchFamily="34" charset="0"/>
                <a:cs typeface="Arial"/>
              </a:rPr>
              <a:t>RVMI</a:t>
            </a:r>
            <a:endParaRPr sz="2400">
              <a:latin typeface="Calibri" pitchFamily="34" charset="0"/>
              <a:cs typeface="Arial"/>
            </a:endParaRPr>
          </a:p>
          <a:p>
            <a:pPr marL="1004569" indent="-609600">
              <a:lnSpc>
                <a:spcPct val="100000"/>
              </a:lnSpc>
              <a:spcBef>
                <a:spcPts val="320"/>
              </a:spcBef>
              <a:buFont typeface="Arial" pitchFamily="34" charset="0"/>
              <a:buChar char="•"/>
              <a:tabLst>
                <a:tab pos="1003935" algn="l"/>
                <a:tab pos="1004569" algn="l"/>
              </a:tabLst>
            </a:pPr>
            <a:r>
              <a:rPr sz="2400" spc="-105" dirty="0">
                <a:latin typeface="Calibri" pitchFamily="34" charset="0"/>
                <a:cs typeface="Arial"/>
              </a:rPr>
              <a:t>Restrictive</a:t>
            </a:r>
            <a:r>
              <a:rPr sz="2400" spc="-150" dirty="0">
                <a:latin typeface="Calibri" pitchFamily="34" charset="0"/>
                <a:cs typeface="Arial"/>
              </a:rPr>
              <a:t> </a:t>
            </a:r>
            <a:r>
              <a:rPr sz="2400" spc="-120" dirty="0">
                <a:latin typeface="Calibri" pitchFamily="34" charset="0"/>
                <a:cs typeface="Arial"/>
              </a:rPr>
              <a:t>Cardiomyopathy</a:t>
            </a:r>
            <a:endParaRPr sz="2400">
              <a:latin typeface="Calibri" pitchFamily="34" charset="0"/>
              <a:cs typeface="Arial"/>
            </a:endParaRPr>
          </a:p>
          <a:p>
            <a:pPr marL="1004569" indent="-609600">
              <a:lnSpc>
                <a:spcPct val="100000"/>
              </a:lnSpc>
              <a:spcBef>
                <a:spcPts val="330"/>
              </a:spcBef>
              <a:buFont typeface="Arial" pitchFamily="34" charset="0"/>
              <a:buChar char="•"/>
              <a:tabLst>
                <a:tab pos="1003935" algn="l"/>
                <a:tab pos="1004569" algn="l"/>
              </a:tabLst>
            </a:pPr>
            <a:r>
              <a:rPr sz="2400" spc="-45" dirty="0">
                <a:latin typeface="Calibri" pitchFamily="34" charset="0"/>
                <a:cs typeface="Arial"/>
              </a:rPr>
              <a:t>Atrial </a:t>
            </a:r>
            <a:r>
              <a:rPr sz="2400" spc="-105" dirty="0">
                <a:latin typeface="Calibri" pitchFamily="34" charset="0"/>
                <a:cs typeface="Arial"/>
              </a:rPr>
              <a:t>septal</a:t>
            </a:r>
            <a:r>
              <a:rPr sz="2400" spc="-245" dirty="0">
                <a:latin typeface="Calibri" pitchFamily="34" charset="0"/>
                <a:cs typeface="Arial"/>
              </a:rPr>
              <a:t> </a:t>
            </a:r>
            <a:r>
              <a:rPr sz="2400" spc="-75" dirty="0">
                <a:latin typeface="Calibri" pitchFamily="34" charset="0"/>
                <a:cs typeface="Arial"/>
              </a:rPr>
              <a:t>defect</a:t>
            </a:r>
            <a:endParaRPr sz="2400">
              <a:latin typeface="Calibri" pitchFamily="34" charset="0"/>
              <a:cs typeface="Arial"/>
            </a:endParaRPr>
          </a:p>
          <a:p>
            <a:pPr>
              <a:lnSpc>
                <a:spcPct val="100000"/>
              </a:lnSpc>
              <a:spcBef>
                <a:spcPts val="40"/>
              </a:spcBef>
              <a:buFont typeface="Arial"/>
              <a:buAutoNum type="arabicPeriod"/>
            </a:pPr>
            <a:endParaRPr sz="3600">
              <a:latin typeface="Calibri" pitchFamily="34" charset="0"/>
              <a:cs typeface="Arial"/>
            </a:endParaRPr>
          </a:p>
          <a:p>
            <a:pPr marL="12700">
              <a:lnSpc>
                <a:spcPct val="100000"/>
              </a:lnSpc>
            </a:pPr>
            <a:r>
              <a:rPr sz="3600" spc="-5">
                <a:solidFill>
                  <a:srgbClr val="435369"/>
                </a:solidFill>
                <a:latin typeface="Calibri" pitchFamily="34" charset="0"/>
                <a:cs typeface="Arial"/>
              </a:rPr>
              <a:t>Blunted </a:t>
            </a:r>
            <a:r>
              <a:rPr lang="en-US" sz="3600" spc="-5" dirty="0" smtClean="0">
                <a:solidFill>
                  <a:srgbClr val="435369"/>
                </a:solidFill>
                <a:latin typeface="Calibri" pitchFamily="34" charset="0"/>
                <a:cs typeface="Arial"/>
              </a:rPr>
              <a:t> </a:t>
            </a:r>
            <a:r>
              <a:rPr sz="3600" spc="-5" smtClean="0">
                <a:solidFill>
                  <a:srgbClr val="435369"/>
                </a:solidFill>
                <a:latin typeface="Calibri" pitchFamily="34" charset="0"/>
                <a:cs typeface="Arial"/>
              </a:rPr>
              <a:t>x</a:t>
            </a:r>
            <a:r>
              <a:rPr sz="3600" spc="-60" smtClean="0">
                <a:solidFill>
                  <a:srgbClr val="435369"/>
                </a:solidFill>
                <a:latin typeface="Calibri" pitchFamily="34" charset="0"/>
                <a:cs typeface="Arial"/>
              </a:rPr>
              <a:t> </a:t>
            </a:r>
            <a:r>
              <a:rPr sz="3600" spc="-10" dirty="0">
                <a:solidFill>
                  <a:srgbClr val="435369"/>
                </a:solidFill>
                <a:latin typeface="Calibri" pitchFamily="34" charset="0"/>
                <a:cs typeface="Arial"/>
              </a:rPr>
              <a:t>descent</a:t>
            </a:r>
            <a:endParaRPr sz="3600">
              <a:latin typeface="Calibri" pitchFamily="34" charset="0"/>
              <a:cs typeface="Arial"/>
            </a:endParaRPr>
          </a:p>
          <a:p>
            <a:pPr marL="920750" lvl="1" indent="-452120">
              <a:lnSpc>
                <a:spcPts val="3835"/>
              </a:lnSpc>
              <a:spcBef>
                <a:spcPts val="3720"/>
              </a:spcBef>
              <a:buFont typeface="Arial" pitchFamily="34" charset="0"/>
              <a:buChar char="•"/>
              <a:tabLst>
                <a:tab pos="921385" algn="l"/>
              </a:tabLst>
            </a:pPr>
            <a:r>
              <a:rPr sz="2400" dirty="0">
                <a:latin typeface="Calibri" pitchFamily="34" charset="0"/>
                <a:cs typeface="Arial"/>
              </a:rPr>
              <a:t>Tricuspid</a:t>
            </a:r>
            <a:r>
              <a:rPr sz="2400" spc="-15" dirty="0">
                <a:latin typeface="Calibri" pitchFamily="34" charset="0"/>
                <a:cs typeface="Arial"/>
              </a:rPr>
              <a:t> </a:t>
            </a:r>
            <a:r>
              <a:rPr sz="2400" spc="-5" dirty="0">
                <a:latin typeface="Calibri" pitchFamily="34" charset="0"/>
                <a:cs typeface="Arial"/>
              </a:rPr>
              <a:t>regurgitation.</a:t>
            </a:r>
            <a:endParaRPr sz="2400">
              <a:latin typeface="Calibri" pitchFamily="34" charset="0"/>
              <a:cs typeface="Arial"/>
            </a:endParaRPr>
          </a:p>
          <a:p>
            <a:pPr marL="920750" lvl="1" indent="-452120">
              <a:lnSpc>
                <a:spcPts val="3835"/>
              </a:lnSpc>
              <a:buFont typeface="Arial" pitchFamily="34" charset="0"/>
              <a:buChar char="•"/>
              <a:tabLst>
                <a:tab pos="921385" algn="l"/>
              </a:tabLst>
            </a:pPr>
            <a:r>
              <a:rPr sz="2400" dirty="0">
                <a:latin typeface="Calibri" pitchFamily="34" charset="0"/>
                <a:cs typeface="Arial"/>
              </a:rPr>
              <a:t>Right atrial</a:t>
            </a:r>
            <a:r>
              <a:rPr sz="2400" spc="-35" dirty="0">
                <a:latin typeface="Calibri" pitchFamily="34" charset="0"/>
                <a:cs typeface="Arial"/>
              </a:rPr>
              <a:t> </a:t>
            </a:r>
            <a:r>
              <a:rPr sz="2400" dirty="0">
                <a:latin typeface="Calibri" pitchFamily="34" charset="0"/>
                <a:cs typeface="Arial"/>
              </a:rPr>
              <a:t>ischaemia</a:t>
            </a:r>
            <a:endParaRPr sz="2400">
              <a:latin typeface="Calibri" pitchFamily="34" charset="0"/>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505200" y="304800"/>
            <a:ext cx="11353800" cy="868362"/>
          </a:xfrm>
        </p:spPr>
        <p:txBody>
          <a:bodyPr>
            <a:normAutofit/>
          </a:bodyPr>
          <a:lstStyle/>
          <a:p>
            <a:r>
              <a:rPr lang="en-US" sz="4000" dirty="0"/>
              <a:t>Absent x descent </a:t>
            </a:r>
          </a:p>
        </p:txBody>
      </p:sp>
      <p:sp>
        <p:nvSpPr>
          <p:cNvPr id="44035" name="Rectangle 3"/>
          <p:cNvSpPr>
            <a:spLocks noGrp="1" noChangeArrowheads="1"/>
          </p:cNvSpPr>
          <p:nvPr>
            <p:ph type="body" idx="1"/>
          </p:nvPr>
        </p:nvSpPr>
        <p:spPr/>
        <p:txBody>
          <a:bodyPr/>
          <a:lstStyle/>
          <a:p>
            <a:r>
              <a:rPr lang="en-US" sz="2400" dirty="0" smtClean="0"/>
              <a:t>Obliteration </a:t>
            </a:r>
            <a:r>
              <a:rPr lang="en-US" sz="2400" dirty="0"/>
              <a:t>of x descent with early build up of large systolic wave ( </a:t>
            </a:r>
            <a:r>
              <a:rPr lang="en-US" sz="2400" dirty="0" err="1"/>
              <a:t>cv</a:t>
            </a:r>
            <a:r>
              <a:rPr lang="en-US" sz="2400" dirty="0"/>
              <a:t> wave</a:t>
            </a:r>
            <a:r>
              <a:rPr lang="en-US" sz="2400" dirty="0" smtClean="0"/>
              <a:t>)</a:t>
            </a:r>
          </a:p>
          <a:p>
            <a:pPr>
              <a:buNone/>
            </a:pPr>
            <a:endParaRPr lang="en-US" sz="2400" dirty="0"/>
          </a:p>
          <a:p>
            <a:r>
              <a:rPr lang="en-US" sz="2400" dirty="0" smtClean="0"/>
              <a:t>Moderate to severe TR: EARLY SIGN </a:t>
            </a:r>
          </a:p>
          <a:p>
            <a:pPr>
              <a:buNone/>
            </a:pPr>
            <a:endParaRPr lang="en-US" sz="2400" dirty="0" smtClean="0"/>
          </a:p>
          <a:p>
            <a:r>
              <a:rPr lang="en-US" sz="2400" dirty="0" smtClean="0"/>
              <a:t>RV dysfunction </a:t>
            </a:r>
            <a:r>
              <a:rPr lang="en-US" sz="2400" dirty="0"/>
              <a:t>due to</a:t>
            </a:r>
          </a:p>
          <a:p>
            <a:pPr>
              <a:buFontTx/>
              <a:buNone/>
            </a:pPr>
            <a:r>
              <a:rPr lang="en-US" sz="2400" dirty="0"/>
              <a:t>          PHT with RV failure </a:t>
            </a:r>
          </a:p>
          <a:p>
            <a:pPr>
              <a:buFontTx/>
              <a:buNone/>
            </a:pPr>
            <a:r>
              <a:rPr lang="en-US" sz="2400" dirty="0"/>
              <a:t>          severe RV infarction  </a:t>
            </a:r>
            <a:endParaRPr lang="en-US" sz="2400" dirty="0" smtClean="0"/>
          </a:p>
          <a:p>
            <a:pPr>
              <a:buFontTx/>
              <a:buNone/>
            </a:pPr>
            <a:endParaRPr lang="en-US" sz="2400" dirty="0"/>
          </a:p>
          <a:p>
            <a:r>
              <a:rPr lang="en-US" sz="2400" dirty="0"/>
              <a:t>Chronic </a:t>
            </a:r>
            <a:r>
              <a:rPr lang="en-US" sz="2400" dirty="0" err="1"/>
              <a:t>atrial</a:t>
            </a:r>
            <a:r>
              <a:rPr lang="en-US" sz="2400" dirty="0"/>
              <a:t> </a:t>
            </a:r>
            <a:r>
              <a:rPr lang="en-US" sz="2400" dirty="0" err="1"/>
              <a:t>fibrrilation</a:t>
            </a:r>
            <a:r>
              <a:rPr lang="en-US" sz="2400" dirty="0"/>
              <a:t> : loss of </a:t>
            </a:r>
            <a:r>
              <a:rPr lang="en-US" sz="2400" dirty="0" err="1"/>
              <a:t>atrial</a:t>
            </a:r>
            <a:r>
              <a:rPr lang="en-US" sz="2400" dirty="0"/>
              <a:t> relaxation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62400" y="228600"/>
            <a:ext cx="12649200" cy="838200"/>
          </a:xfrm>
        </p:spPr>
        <p:txBody>
          <a:bodyPr>
            <a:normAutofit fontScale="90000"/>
          </a:bodyPr>
          <a:lstStyle/>
          <a:p>
            <a:r>
              <a:rPr lang="en-US" dirty="0"/>
              <a:t>Prominent v wave </a:t>
            </a:r>
            <a:r>
              <a:rPr lang="en-US" sz="4000" dirty="0"/>
              <a:t/>
            </a:r>
            <a:br>
              <a:rPr lang="en-US" sz="4000" dirty="0"/>
            </a:br>
            <a:endParaRPr lang="en-US" sz="4000" dirty="0"/>
          </a:p>
        </p:txBody>
      </p:sp>
      <p:sp>
        <p:nvSpPr>
          <p:cNvPr id="46083" name="Rectangle 3"/>
          <p:cNvSpPr>
            <a:spLocks noGrp="1" noChangeArrowheads="1"/>
          </p:cNvSpPr>
          <p:nvPr>
            <p:ph type="body" idx="1"/>
          </p:nvPr>
        </p:nvSpPr>
        <p:spPr>
          <a:xfrm>
            <a:off x="381000" y="1066800"/>
            <a:ext cx="8229600" cy="5135563"/>
          </a:xfrm>
        </p:spPr>
        <p:txBody>
          <a:bodyPr>
            <a:normAutofit/>
          </a:bodyPr>
          <a:lstStyle/>
          <a:p>
            <a:pPr>
              <a:lnSpc>
                <a:spcPct val="80000"/>
              </a:lnSpc>
            </a:pPr>
            <a:r>
              <a:rPr lang="en-US" sz="2400" dirty="0"/>
              <a:t>Increased RA volume during ventricular systole produce prominent v wave </a:t>
            </a:r>
            <a:endParaRPr lang="en-US" sz="2400" dirty="0" smtClean="0"/>
          </a:p>
          <a:p>
            <a:pPr>
              <a:lnSpc>
                <a:spcPct val="80000"/>
              </a:lnSpc>
              <a:buNone/>
            </a:pPr>
            <a:endParaRPr lang="en-US" sz="2400" dirty="0"/>
          </a:p>
          <a:p>
            <a:pPr>
              <a:lnSpc>
                <a:spcPct val="80000"/>
              </a:lnSpc>
            </a:pPr>
            <a:r>
              <a:rPr lang="en-US" sz="2400" dirty="0"/>
              <a:t>Severe TR : giant v wave (</a:t>
            </a:r>
            <a:r>
              <a:rPr lang="en-US" sz="2400" dirty="0" err="1"/>
              <a:t>Lanci</a:t>
            </a:r>
            <a:r>
              <a:rPr lang="en-US" sz="2400" dirty="0"/>
              <a:t> sign) – </a:t>
            </a:r>
            <a:r>
              <a:rPr lang="en-US" sz="2400" dirty="0" err="1"/>
              <a:t>ventricularization</a:t>
            </a:r>
            <a:r>
              <a:rPr lang="en-US" sz="2400" dirty="0"/>
              <a:t> of </a:t>
            </a:r>
            <a:r>
              <a:rPr lang="en-US" sz="2400" dirty="0" err="1"/>
              <a:t>atrial</a:t>
            </a:r>
            <a:r>
              <a:rPr lang="en-US" sz="2400" dirty="0"/>
              <a:t> / jugular pressure </a:t>
            </a:r>
            <a:endParaRPr lang="en-US" sz="2400" dirty="0" smtClean="0"/>
          </a:p>
          <a:p>
            <a:pPr>
              <a:lnSpc>
                <a:spcPct val="80000"/>
              </a:lnSpc>
              <a:buNone/>
            </a:pPr>
            <a:endParaRPr lang="en-US" sz="2400" dirty="0"/>
          </a:p>
          <a:p>
            <a:pPr>
              <a:lnSpc>
                <a:spcPct val="80000"/>
              </a:lnSpc>
            </a:pPr>
            <a:r>
              <a:rPr lang="en-US" sz="2400" dirty="0"/>
              <a:t>Giant v wave sometimes causes </a:t>
            </a:r>
            <a:r>
              <a:rPr lang="en-US" sz="2400" dirty="0" smtClean="0"/>
              <a:t>:</a:t>
            </a:r>
          </a:p>
          <a:p>
            <a:pPr>
              <a:lnSpc>
                <a:spcPct val="80000"/>
              </a:lnSpc>
              <a:buNone/>
            </a:pPr>
            <a:endParaRPr lang="en-US" sz="2400" dirty="0"/>
          </a:p>
          <a:p>
            <a:pPr>
              <a:lnSpc>
                <a:spcPct val="80000"/>
              </a:lnSpc>
              <a:buFontTx/>
              <a:buNone/>
            </a:pPr>
            <a:r>
              <a:rPr lang="en-US" sz="2400" dirty="0"/>
              <a:t>            systolic movement of ear lobe </a:t>
            </a:r>
          </a:p>
          <a:p>
            <a:pPr>
              <a:lnSpc>
                <a:spcPct val="80000"/>
              </a:lnSpc>
              <a:buFontTx/>
              <a:buNone/>
            </a:pPr>
            <a:r>
              <a:rPr lang="en-US" sz="2400" dirty="0"/>
              <a:t>            head bobbing with each systole </a:t>
            </a:r>
          </a:p>
          <a:p>
            <a:pPr>
              <a:lnSpc>
                <a:spcPct val="80000"/>
              </a:lnSpc>
              <a:buFontTx/>
              <a:buNone/>
            </a:pPr>
            <a:r>
              <a:rPr lang="en-US" sz="2400" dirty="0"/>
              <a:t>            systolic pulsation of liver </a:t>
            </a:r>
          </a:p>
          <a:p>
            <a:pPr>
              <a:lnSpc>
                <a:spcPct val="80000"/>
              </a:lnSpc>
              <a:buFontTx/>
              <a:buNone/>
            </a:pPr>
            <a:r>
              <a:rPr lang="en-US" sz="2400" dirty="0"/>
              <a:t>            </a:t>
            </a:r>
            <a:r>
              <a:rPr lang="en-US" sz="2400" dirty="0" err="1"/>
              <a:t>pulsatile</a:t>
            </a:r>
            <a:r>
              <a:rPr lang="en-US" sz="2400" dirty="0"/>
              <a:t> </a:t>
            </a:r>
            <a:r>
              <a:rPr lang="en-US" sz="2400" dirty="0" err="1"/>
              <a:t>exophthalmos</a:t>
            </a:r>
            <a:r>
              <a:rPr lang="en-US" sz="2400" dirty="0"/>
              <a:t> </a:t>
            </a:r>
          </a:p>
          <a:p>
            <a:pPr>
              <a:lnSpc>
                <a:spcPct val="80000"/>
              </a:lnSpc>
              <a:buFontTx/>
              <a:buNone/>
            </a:pPr>
            <a:r>
              <a:rPr lang="en-US" sz="2400" dirty="0"/>
              <a:t>            pistol shots heard over IJV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114800" y="274638"/>
            <a:ext cx="13258800" cy="868362"/>
          </a:xfrm>
        </p:spPr>
        <p:txBody>
          <a:bodyPr>
            <a:normAutofit/>
          </a:bodyPr>
          <a:lstStyle/>
          <a:p>
            <a:r>
              <a:rPr lang="en-US" sz="4000" dirty="0" smtClean="0"/>
              <a:t>Prominent </a:t>
            </a:r>
            <a:r>
              <a:rPr lang="en-US" sz="4000" dirty="0"/>
              <a:t>V </a:t>
            </a:r>
            <a:r>
              <a:rPr lang="en-US" sz="4000" dirty="0" smtClean="0"/>
              <a:t>wave  </a:t>
            </a:r>
            <a:endParaRPr lang="en-US" sz="4000" dirty="0"/>
          </a:p>
        </p:txBody>
      </p:sp>
      <p:sp>
        <p:nvSpPr>
          <p:cNvPr id="48131" name="Rectangle 3"/>
          <p:cNvSpPr>
            <a:spLocks noGrp="1" noChangeArrowheads="1"/>
          </p:cNvSpPr>
          <p:nvPr>
            <p:ph type="body" idx="1"/>
          </p:nvPr>
        </p:nvSpPr>
        <p:spPr>
          <a:xfrm>
            <a:off x="457200" y="1600200"/>
            <a:ext cx="8229600" cy="4953000"/>
          </a:xfrm>
        </p:spPr>
        <p:txBody>
          <a:bodyPr>
            <a:normAutofit/>
          </a:bodyPr>
          <a:lstStyle/>
          <a:p>
            <a:pPr>
              <a:lnSpc>
                <a:spcPct val="90000"/>
              </a:lnSpc>
            </a:pPr>
            <a:r>
              <a:rPr lang="en-US" sz="2400" dirty="0"/>
              <a:t>Tricuspid regurgitation </a:t>
            </a:r>
            <a:endParaRPr lang="en-US" sz="2400" dirty="0" smtClean="0"/>
          </a:p>
          <a:p>
            <a:pPr>
              <a:lnSpc>
                <a:spcPct val="90000"/>
              </a:lnSpc>
              <a:buNone/>
            </a:pPr>
            <a:endParaRPr lang="en-US" sz="2400" dirty="0"/>
          </a:p>
          <a:p>
            <a:pPr>
              <a:lnSpc>
                <a:spcPct val="90000"/>
              </a:lnSpc>
            </a:pPr>
            <a:r>
              <a:rPr lang="en-US" sz="2400" dirty="0"/>
              <a:t>ASD with mitral regurgitation </a:t>
            </a:r>
            <a:endParaRPr lang="en-US" sz="2400" dirty="0" smtClean="0"/>
          </a:p>
          <a:p>
            <a:pPr>
              <a:lnSpc>
                <a:spcPct val="90000"/>
              </a:lnSpc>
              <a:buNone/>
            </a:pPr>
            <a:endParaRPr lang="en-US" sz="2400" dirty="0"/>
          </a:p>
          <a:p>
            <a:pPr>
              <a:lnSpc>
                <a:spcPct val="90000"/>
              </a:lnSpc>
            </a:pPr>
            <a:r>
              <a:rPr lang="en-US" sz="2400" dirty="0"/>
              <a:t>VSD of LV to RA shunt (</a:t>
            </a:r>
            <a:r>
              <a:rPr lang="en-US" sz="2400" dirty="0" err="1"/>
              <a:t>Gerbode's</a:t>
            </a:r>
            <a:r>
              <a:rPr lang="en-US" sz="2400" dirty="0"/>
              <a:t> defect</a:t>
            </a:r>
            <a:r>
              <a:rPr lang="en-US" sz="2400" dirty="0" smtClean="0"/>
              <a:t>)</a:t>
            </a:r>
          </a:p>
          <a:p>
            <a:pPr>
              <a:lnSpc>
                <a:spcPct val="90000"/>
              </a:lnSpc>
              <a:buNone/>
            </a:pPr>
            <a:endParaRPr lang="en-US" sz="2400" dirty="0"/>
          </a:p>
          <a:p>
            <a:pPr>
              <a:lnSpc>
                <a:spcPct val="90000"/>
              </a:lnSpc>
            </a:pPr>
            <a:r>
              <a:rPr lang="en-US" sz="2400" dirty="0"/>
              <a:t>Severe congestive heart failure </a:t>
            </a:r>
            <a:endParaRPr lang="en-US" sz="2400" dirty="0" smtClean="0"/>
          </a:p>
          <a:p>
            <a:pPr>
              <a:lnSpc>
                <a:spcPct val="90000"/>
              </a:lnSpc>
              <a:buNone/>
            </a:pPr>
            <a:endParaRPr lang="en-US" sz="2400" dirty="0"/>
          </a:p>
          <a:p>
            <a:pPr>
              <a:lnSpc>
                <a:spcPct val="90000"/>
              </a:lnSpc>
            </a:pPr>
            <a:r>
              <a:rPr lang="en-US" sz="2400" dirty="0" err="1"/>
              <a:t>Cor</a:t>
            </a:r>
            <a:r>
              <a:rPr lang="en-US" sz="2400" dirty="0"/>
              <a:t> </a:t>
            </a:r>
            <a:r>
              <a:rPr lang="en-US" sz="2400" dirty="0" err="1"/>
              <a:t>pumonale</a:t>
            </a:r>
            <a:r>
              <a:rPr lang="en-US" sz="2400" dirty="0"/>
              <a:t> </a:t>
            </a:r>
          </a:p>
          <a:p>
            <a:pPr>
              <a:lnSpc>
                <a:spcPct val="90000"/>
              </a:lnSpc>
              <a:buFontTx/>
              <a:buNone/>
            </a:pP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28600"/>
            <a:ext cx="11582400" cy="1219200"/>
          </a:xfrm>
        </p:spPr>
        <p:txBody>
          <a:bodyPr/>
          <a:lstStyle/>
          <a:p>
            <a:r>
              <a:rPr lang="en-US" dirty="0" smtClean="0"/>
              <a:t>Anatomy </a:t>
            </a:r>
            <a:endParaRPr lang="en-US" dirty="0"/>
          </a:p>
        </p:txBody>
      </p:sp>
      <p:sp>
        <p:nvSpPr>
          <p:cNvPr id="3" name="Content Placeholder 2"/>
          <p:cNvSpPr>
            <a:spLocks noGrp="1"/>
          </p:cNvSpPr>
          <p:nvPr>
            <p:ph idx="1"/>
          </p:nvPr>
        </p:nvSpPr>
        <p:spPr/>
        <p:txBody>
          <a:bodyPr>
            <a:normAutofit/>
          </a:bodyPr>
          <a:lstStyle/>
          <a:p>
            <a:r>
              <a:rPr lang="en-US" sz="2400" dirty="0" smtClean="0"/>
              <a:t>At the junction of right internal jugular and </a:t>
            </a:r>
            <a:r>
              <a:rPr lang="en-US" sz="2400" dirty="0" err="1" smtClean="0"/>
              <a:t>subclavian</a:t>
            </a:r>
            <a:r>
              <a:rPr lang="en-US" sz="2400" dirty="0" smtClean="0"/>
              <a:t> vein, there is a slight </a:t>
            </a:r>
            <a:r>
              <a:rPr lang="en-US" sz="2400" dirty="0" err="1" smtClean="0"/>
              <a:t>dialatation</a:t>
            </a:r>
            <a:r>
              <a:rPr lang="en-US" sz="2400" dirty="0" smtClean="0"/>
              <a:t> k/a jugular bulb , found in internal jugular triangle just above the clavicle in right supra </a:t>
            </a:r>
            <a:r>
              <a:rPr lang="en-US" sz="2400" dirty="0" err="1" smtClean="0"/>
              <a:t>clavicualr</a:t>
            </a:r>
            <a:r>
              <a:rPr lang="en-US" sz="2400" dirty="0" smtClean="0"/>
              <a:t> </a:t>
            </a:r>
            <a:r>
              <a:rPr lang="en-US" sz="2400" dirty="0" err="1" smtClean="0"/>
              <a:t>fossa</a:t>
            </a:r>
            <a:r>
              <a:rPr lang="en-US" sz="2400" dirty="0" smtClean="0"/>
              <a:t> b/w 2 heads of </a:t>
            </a:r>
            <a:r>
              <a:rPr lang="en-US" sz="2400" dirty="0" err="1" smtClean="0"/>
              <a:t>sternocleidomastoid</a:t>
            </a:r>
            <a:r>
              <a:rPr lang="en-US" sz="2400" dirty="0" smtClean="0"/>
              <a:t> muscle.</a:t>
            </a:r>
          </a:p>
          <a:p>
            <a:endParaRPr lang="en-US" sz="2400" dirty="0" smtClean="0"/>
          </a:p>
          <a:p>
            <a:r>
              <a:rPr lang="en-US" sz="2400" dirty="0" smtClean="0"/>
              <a:t>Venous pulsation is  visible but not palpable </a:t>
            </a:r>
          </a:p>
          <a:p>
            <a:endParaRPr lang="en-US" sz="2400" dirty="0" smtClean="0"/>
          </a:p>
          <a:p>
            <a:r>
              <a:rPr lang="en-US" sz="2400" dirty="0" smtClean="0"/>
              <a:t>Right IJV is usually assessed both for waveform and estimation of CVP </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Jugular Venous Pressure (JVP) Jugular Venous Pulse"/>
          <p:cNvPicPr>
            <a:picLocks noChangeAspect="1" noChangeArrowheads="1"/>
          </p:cNvPicPr>
          <p:nvPr/>
        </p:nvPicPr>
        <p:blipFill>
          <a:blip r:embed="rId2" cstate="print"/>
          <a:srcRect/>
          <a:stretch>
            <a:fillRect/>
          </a:stretch>
        </p:blipFill>
        <p:spPr bwMode="auto">
          <a:xfrm>
            <a:off x="0" y="-228600"/>
            <a:ext cx="9753600" cy="7315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8991600" cy="914400"/>
          </a:xfrm>
        </p:spPr>
        <p:txBody>
          <a:bodyPr>
            <a:normAutofit/>
          </a:bodyPr>
          <a:lstStyle/>
          <a:p>
            <a:r>
              <a:rPr lang="en-US" dirty="0" smtClean="0"/>
              <a:t>CV of TR </a:t>
            </a:r>
            <a:endParaRPr lang="en-US" dirty="0"/>
          </a:p>
        </p:txBody>
      </p:sp>
      <p:pic>
        <p:nvPicPr>
          <p:cNvPr id="6" name="2VKP81EnSgg-00_00_06.00-00_00_46.00.mp4">
            <a:hlinkClick r:id="" action="ppaction://media"/>
          </p:cNvPr>
          <p:cNvPicPr>
            <a:picLocks noGrp="1" noRot="1" noChangeAspect="1"/>
          </p:cNvPicPr>
          <p:nvPr>
            <p:ph idx="1"/>
            <a:videoFile r:link="rId1"/>
          </p:nvPr>
        </p:nvPicPr>
        <p:blipFill>
          <a:blip r:embed="rId3" cstate="print"/>
          <a:stretch>
            <a:fillRect/>
          </a:stretch>
        </p:blipFill>
        <p:spPr>
          <a:xfrm>
            <a:off x="1291167" y="2149474"/>
            <a:ext cx="6100233" cy="4575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04800"/>
            <a:ext cx="8229600" cy="5821363"/>
          </a:xfrm>
        </p:spPr>
        <p:txBody>
          <a:bodyPr>
            <a:normAutofit/>
          </a:bodyPr>
          <a:lstStyle/>
          <a:p>
            <a:pPr>
              <a:buNone/>
            </a:pPr>
            <a:r>
              <a:rPr lang="en-US" b="1" dirty="0" smtClean="0"/>
              <a:t>Prominent Y descents </a:t>
            </a:r>
          </a:p>
          <a:p>
            <a:pPr>
              <a:buNone/>
            </a:pPr>
            <a:r>
              <a:rPr lang="en-US" dirty="0" smtClean="0"/>
              <a:t>      </a:t>
            </a:r>
            <a:r>
              <a:rPr lang="en-US" sz="2600" dirty="0" smtClean="0"/>
              <a:t>Constrictive </a:t>
            </a:r>
            <a:r>
              <a:rPr lang="en-US" sz="2600" dirty="0" err="1" smtClean="0"/>
              <a:t>pericarditis</a:t>
            </a:r>
            <a:r>
              <a:rPr lang="en-US" sz="2600" dirty="0" smtClean="0"/>
              <a:t> </a:t>
            </a:r>
          </a:p>
          <a:p>
            <a:pPr>
              <a:buNone/>
            </a:pPr>
            <a:r>
              <a:rPr lang="en-US" sz="2600" dirty="0" smtClean="0"/>
              <a:t>      Tricuspid regurgitation </a:t>
            </a:r>
          </a:p>
          <a:p>
            <a:pPr>
              <a:buNone/>
            </a:pPr>
            <a:r>
              <a:rPr lang="en-US" sz="2600" dirty="0" smtClean="0"/>
              <a:t>       </a:t>
            </a:r>
            <a:r>
              <a:rPr lang="en-US" sz="2600" dirty="0" err="1" smtClean="0"/>
              <a:t>Atrial</a:t>
            </a:r>
            <a:r>
              <a:rPr lang="en-US" sz="2600" dirty="0" smtClean="0"/>
              <a:t> </a:t>
            </a:r>
            <a:r>
              <a:rPr lang="en-US" sz="2600" dirty="0" err="1" smtClean="0"/>
              <a:t>septal</a:t>
            </a:r>
            <a:r>
              <a:rPr lang="en-US" sz="2600" dirty="0" smtClean="0"/>
              <a:t> defects</a:t>
            </a:r>
            <a:r>
              <a:rPr lang="en-US" dirty="0" smtClean="0"/>
              <a:t> </a:t>
            </a:r>
          </a:p>
          <a:p>
            <a:pPr>
              <a:buNone/>
            </a:pPr>
            <a:r>
              <a:rPr lang="en-US" b="1" dirty="0" smtClean="0"/>
              <a:t>Absent Y descent </a:t>
            </a:r>
          </a:p>
          <a:p>
            <a:pPr>
              <a:buNone/>
            </a:pPr>
            <a:r>
              <a:rPr lang="en-US" sz="2600" dirty="0" smtClean="0"/>
              <a:t>                     Cardiac </a:t>
            </a:r>
            <a:r>
              <a:rPr lang="en-US" sz="2600" dirty="0" err="1" smtClean="0"/>
              <a:t>temponade</a:t>
            </a:r>
            <a:r>
              <a:rPr lang="en-US" sz="2600" dirty="0" smtClean="0"/>
              <a:t> </a:t>
            </a:r>
          </a:p>
          <a:p>
            <a:pPr>
              <a:buNone/>
            </a:pPr>
            <a:r>
              <a:rPr lang="en-US" sz="2600" dirty="0" smtClean="0"/>
              <a:t>                      RV infarction </a:t>
            </a:r>
          </a:p>
          <a:p>
            <a:pPr>
              <a:buNone/>
            </a:pPr>
            <a:r>
              <a:rPr lang="en-US" b="1" dirty="0" smtClean="0"/>
              <a:t>Slow y descent</a:t>
            </a:r>
          </a:p>
          <a:p>
            <a:pPr>
              <a:buNone/>
            </a:pPr>
            <a:r>
              <a:rPr lang="en-US" sz="2600" dirty="0" smtClean="0"/>
              <a:t>                 Tricuspid </a:t>
            </a:r>
            <a:r>
              <a:rPr lang="en-US" sz="2600" dirty="0" err="1" smtClean="0"/>
              <a:t>stenosis</a:t>
            </a:r>
            <a:r>
              <a:rPr lang="en-US" sz="2600" dirty="0" smtClean="0"/>
              <a:t> </a:t>
            </a:r>
          </a:p>
          <a:p>
            <a:pPr>
              <a:buNone/>
            </a:pPr>
            <a:r>
              <a:rPr lang="en-US" sz="2600" dirty="0" smtClean="0"/>
              <a:t>                  Right </a:t>
            </a:r>
            <a:r>
              <a:rPr lang="en-US" sz="2600" dirty="0" err="1" smtClean="0"/>
              <a:t>atrial</a:t>
            </a:r>
            <a:r>
              <a:rPr lang="en-US" sz="2600" dirty="0" smtClean="0"/>
              <a:t> </a:t>
            </a:r>
            <a:r>
              <a:rPr lang="en-US" sz="2600" dirty="0" err="1" smtClean="0"/>
              <a:t>myxoma</a:t>
            </a:r>
            <a:r>
              <a:rPr lang="en-US" sz="2600" dirty="0" smtClean="0"/>
              <a:t> </a:t>
            </a:r>
            <a:endParaRPr lang="en-US" sz="2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cstate="print"/>
          <a:srcRect l="25781" t="6250" r="25000" b="46875"/>
          <a:stretch>
            <a:fillRect/>
          </a:stretch>
        </p:blipFill>
        <p:spPr bwMode="auto">
          <a:xfrm>
            <a:off x="0" y="0"/>
            <a:ext cx="9144000" cy="6872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447800" y="304800"/>
            <a:ext cx="9220200" cy="990600"/>
          </a:xfrm>
        </p:spPr>
        <p:txBody>
          <a:bodyPr>
            <a:normAutofit/>
          </a:bodyPr>
          <a:lstStyle/>
          <a:p>
            <a:r>
              <a:rPr lang="en-US" sz="4000" dirty="0"/>
              <a:t>Abdominal -Jugular Reflux </a:t>
            </a:r>
          </a:p>
        </p:txBody>
      </p:sp>
      <p:sp>
        <p:nvSpPr>
          <p:cNvPr id="75779" name="Rectangle 3"/>
          <p:cNvSpPr>
            <a:spLocks noGrp="1" noChangeArrowheads="1"/>
          </p:cNvSpPr>
          <p:nvPr>
            <p:ph type="body" idx="1"/>
          </p:nvPr>
        </p:nvSpPr>
        <p:spPr/>
        <p:txBody>
          <a:bodyPr>
            <a:normAutofit fontScale="92500" lnSpcReduction="10000"/>
          </a:bodyPr>
          <a:lstStyle/>
          <a:p>
            <a:r>
              <a:rPr lang="en-US" sz="2400" dirty="0" err="1"/>
              <a:t>Hepatojugular</a:t>
            </a:r>
            <a:r>
              <a:rPr lang="en-US" sz="2400" dirty="0"/>
              <a:t> reflux – </a:t>
            </a:r>
            <a:r>
              <a:rPr lang="en-US" sz="2400" dirty="0" err="1"/>
              <a:t>Rondot</a:t>
            </a:r>
            <a:r>
              <a:rPr lang="en-US" sz="2400" dirty="0"/>
              <a:t> (1898</a:t>
            </a:r>
            <a:r>
              <a:rPr lang="en-US" sz="2400" dirty="0" smtClean="0"/>
              <a:t>)</a:t>
            </a:r>
          </a:p>
          <a:p>
            <a:pPr>
              <a:buNone/>
            </a:pPr>
            <a:endParaRPr lang="en-US" sz="2400" dirty="0"/>
          </a:p>
          <a:p>
            <a:r>
              <a:rPr lang="en-US" sz="2400" dirty="0"/>
              <a:t>Apply firm pressure </a:t>
            </a:r>
            <a:r>
              <a:rPr lang="en-US" sz="2400" dirty="0" smtClean="0"/>
              <a:t>over upper abdomen preferably to right upper quadrant , for </a:t>
            </a:r>
            <a:r>
              <a:rPr lang="en-US" sz="2400" dirty="0" err="1" smtClean="0"/>
              <a:t>atleast</a:t>
            </a:r>
            <a:r>
              <a:rPr lang="en-US" sz="2400" dirty="0" smtClean="0"/>
              <a:t>  10  </a:t>
            </a:r>
            <a:r>
              <a:rPr lang="en-US" sz="2400" dirty="0"/>
              <a:t>sec with patient lying comfortably and breathing quietly while observe </a:t>
            </a:r>
            <a:r>
              <a:rPr lang="en-US" sz="2400" dirty="0" smtClean="0"/>
              <a:t>JVP</a:t>
            </a:r>
          </a:p>
          <a:p>
            <a:pPr>
              <a:buNone/>
            </a:pPr>
            <a:endParaRPr lang="en-US" sz="2400" dirty="0"/>
          </a:p>
          <a:p>
            <a:r>
              <a:rPr lang="en-US" sz="2400" dirty="0"/>
              <a:t>Normally JV pressure rises transiently(15 sec) to &lt; 3cm while abdominal pressure is </a:t>
            </a:r>
            <a:r>
              <a:rPr lang="en-US" sz="2400" dirty="0" smtClean="0"/>
              <a:t>continued.</a:t>
            </a:r>
          </a:p>
          <a:p>
            <a:pPr>
              <a:buNone/>
            </a:pPr>
            <a:endParaRPr lang="en-US" sz="2400" dirty="0" smtClean="0"/>
          </a:p>
          <a:p>
            <a:r>
              <a:rPr lang="en-US" sz="2400" dirty="0" smtClean="0"/>
              <a:t>Positive response defined as rise of more than 3cm in venous pressure sustained for </a:t>
            </a:r>
            <a:r>
              <a:rPr lang="en-US" sz="2400" dirty="0" err="1" smtClean="0"/>
              <a:t>atleast</a:t>
            </a:r>
            <a:r>
              <a:rPr lang="en-US" sz="2400" dirty="0" smtClean="0"/>
              <a:t> 15 sec</a:t>
            </a:r>
          </a:p>
          <a:p>
            <a:pPr>
              <a:buNone/>
            </a:pP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657600" y="228600"/>
            <a:ext cx="10820400" cy="868362"/>
          </a:xfrm>
        </p:spPr>
        <p:txBody>
          <a:bodyPr>
            <a:normAutofit/>
          </a:bodyPr>
          <a:lstStyle/>
          <a:p>
            <a:r>
              <a:rPr lang="en-US" sz="4000" dirty="0"/>
              <a:t>Positive AJR</a:t>
            </a:r>
          </a:p>
        </p:txBody>
      </p:sp>
      <p:sp>
        <p:nvSpPr>
          <p:cNvPr id="90115" name="Rectangle 3"/>
          <p:cNvSpPr>
            <a:spLocks noGrp="1" noChangeArrowheads="1"/>
          </p:cNvSpPr>
          <p:nvPr>
            <p:ph type="body" idx="1"/>
          </p:nvPr>
        </p:nvSpPr>
        <p:spPr>
          <a:xfrm>
            <a:off x="457200" y="1295400"/>
            <a:ext cx="8458200" cy="4830763"/>
          </a:xfrm>
        </p:spPr>
        <p:txBody>
          <a:bodyPr>
            <a:normAutofit/>
          </a:bodyPr>
          <a:lstStyle/>
          <a:p>
            <a:pPr>
              <a:lnSpc>
                <a:spcPct val="90000"/>
              </a:lnSpc>
            </a:pPr>
            <a:r>
              <a:rPr lang="en-US" sz="2400" dirty="0"/>
              <a:t>Incipient and or compensated RVF </a:t>
            </a:r>
          </a:p>
          <a:p>
            <a:pPr>
              <a:lnSpc>
                <a:spcPct val="90000"/>
              </a:lnSpc>
            </a:pPr>
            <a:r>
              <a:rPr lang="en-US" sz="2400" dirty="0"/>
              <a:t>LVF with volume overload </a:t>
            </a:r>
          </a:p>
          <a:p>
            <a:pPr>
              <a:lnSpc>
                <a:spcPct val="90000"/>
              </a:lnSpc>
            </a:pPr>
            <a:r>
              <a:rPr lang="en-US" sz="2400" dirty="0"/>
              <a:t>Tricuspid regurgitation </a:t>
            </a:r>
            <a:endParaRPr lang="en-US" sz="2400" dirty="0" smtClean="0"/>
          </a:p>
          <a:p>
            <a:pPr>
              <a:lnSpc>
                <a:spcPct val="90000"/>
              </a:lnSpc>
              <a:buNone/>
            </a:pPr>
            <a:endParaRPr lang="en-US" sz="2400" dirty="0"/>
          </a:p>
          <a:p>
            <a:pPr>
              <a:lnSpc>
                <a:spcPct val="90000"/>
              </a:lnSpc>
            </a:pPr>
            <a:r>
              <a:rPr lang="en-US" sz="2400" dirty="0"/>
              <a:t>False Positive AJR ( without CCF)</a:t>
            </a:r>
          </a:p>
          <a:p>
            <a:pPr>
              <a:lnSpc>
                <a:spcPct val="90000"/>
              </a:lnSpc>
              <a:buFontTx/>
              <a:buNone/>
            </a:pPr>
            <a:r>
              <a:rPr lang="en-US" sz="2400" dirty="0"/>
              <a:t>        COPD</a:t>
            </a:r>
          </a:p>
          <a:p>
            <a:pPr>
              <a:lnSpc>
                <a:spcPct val="90000"/>
              </a:lnSpc>
              <a:buFontTx/>
              <a:buNone/>
            </a:pPr>
            <a:r>
              <a:rPr lang="en-US" sz="2400" dirty="0"/>
              <a:t>        Systemic vasoconstriction </a:t>
            </a:r>
          </a:p>
          <a:p>
            <a:pPr>
              <a:lnSpc>
                <a:spcPct val="90000"/>
              </a:lnSpc>
              <a:buFontTx/>
              <a:buNone/>
            </a:pPr>
            <a:r>
              <a:rPr lang="en-US" sz="2400" dirty="0"/>
              <a:t>        Increased sympathetic tone</a:t>
            </a:r>
          </a:p>
          <a:p>
            <a:pPr>
              <a:lnSpc>
                <a:spcPct val="90000"/>
              </a:lnSpc>
              <a:buFontTx/>
              <a:buNone/>
            </a:pPr>
            <a:r>
              <a:rPr lang="en-US" sz="2400" dirty="0"/>
              <a:t>        Severe </a:t>
            </a:r>
            <a:r>
              <a:rPr lang="en-US" sz="2400" dirty="0" err="1"/>
              <a:t>anaemia</a:t>
            </a:r>
            <a:r>
              <a:rPr lang="en-US" sz="2400" dirty="0"/>
              <a:t>      </a:t>
            </a:r>
          </a:p>
        </p:txBody>
      </p:sp>
      <p:pic>
        <p:nvPicPr>
          <p:cNvPr id="23554" name="Picture 2"/>
          <p:cNvPicPr>
            <a:picLocks noChangeAspect="1" noChangeArrowheads="1"/>
          </p:cNvPicPr>
          <p:nvPr/>
        </p:nvPicPr>
        <p:blipFill>
          <a:blip r:embed="rId3" cstate="print"/>
          <a:srcRect/>
          <a:stretch>
            <a:fillRect/>
          </a:stretch>
        </p:blipFill>
        <p:spPr bwMode="auto">
          <a:xfrm>
            <a:off x="5105400" y="914400"/>
            <a:ext cx="35052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28600"/>
            <a:ext cx="10363200" cy="944562"/>
          </a:xfrm>
        </p:spPr>
        <p:txBody>
          <a:bodyPr/>
          <a:lstStyle/>
          <a:p>
            <a:r>
              <a:rPr lang="en-US" dirty="0" smtClean="0"/>
              <a:t>AJR</a:t>
            </a:r>
            <a:endParaRPr lang="en-US" dirty="0"/>
          </a:p>
        </p:txBody>
      </p:sp>
      <p:pic>
        <p:nvPicPr>
          <p:cNvPr id="6" name="MwBF-h4KPow-00_00_01.00-00_00_27.00.mp4">
            <a:hlinkClick r:id="" action="ppaction://media"/>
          </p:cNvPr>
          <p:cNvPicPr>
            <a:picLocks noGrp="1" noRot="1" noChangeAspect="1"/>
          </p:cNvPicPr>
          <p:nvPr>
            <p:ph idx="1"/>
            <a:videoFile r:link="rId1"/>
          </p:nvPr>
        </p:nvPicPr>
        <p:blipFill>
          <a:blip r:embed="rId3" cstate="print"/>
          <a:stretch>
            <a:fillRect/>
          </a:stretch>
        </p:blipFill>
        <p:spPr>
          <a:xfrm>
            <a:off x="762000" y="1447800"/>
            <a:ext cx="7543800" cy="44854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505200" y="274638"/>
            <a:ext cx="12192000" cy="944562"/>
          </a:xfrm>
        </p:spPr>
        <p:txBody>
          <a:bodyPr>
            <a:normAutofit/>
          </a:bodyPr>
          <a:lstStyle/>
          <a:p>
            <a:r>
              <a:rPr lang="en-US" sz="4000" dirty="0" err="1"/>
              <a:t>Kussmual's</a:t>
            </a:r>
            <a:r>
              <a:rPr lang="en-US" sz="4000" dirty="0"/>
              <a:t> sign</a:t>
            </a:r>
          </a:p>
        </p:txBody>
      </p:sp>
      <p:sp>
        <p:nvSpPr>
          <p:cNvPr id="88067" name="Rectangle 3"/>
          <p:cNvSpPr>
            <a:spLocks noGrp="1" noChangeArrowheads="1"/>
          </p:cNvSpPr>
          <p:nvPr>
            <p:ph type="body" idx="1"/>
          </p:nvPr>
        </p:nvSpPr>
        <p:spPr/>
        <p:txBody>
          <a:bodyPr/>
          <a:lstStyle/>
          <a:p>
            <a:pPr>
              <a:buNone/>
            </a:pPr>
            <a:r>
              <a:rPr lang="en-US" sz="2400" dirty="0"/>
              <a:t>Mean jugular venous pressure increases during inspiration as a result of impaired RV  compliance</a:t>
            </a:r>
            <a:r>
              <a:rPr lang="en-US" sz="2400" dirty="0" smtClean="0"/>
              <a:t>.</a:t>
            </a:r>
          </a:p>
          <a:p>
            <a:pPr>
              <a:buNone/>
            </a:pPr>
            <a:endParaRPr lang="en-US" sz="2400" dirty="0"/>
          </a:p>
          <a:p>
            <a:r>
              <a:rPr lang="en-US" sz="2400" dirty="0"/>
              <a:t>Constrictive </a:t>
            </a:r>
            <a:r>
              <a:rPr lang="en-US" sz="2400" dirty="0" err="1"/>
              <a:t>pericarditis</a:t>
            </a:r>
            <a:r>
              <a:rPr lang="en-US" sz="2400" dirty="0"/>
              <a:t> </a:t>
            </a:r>
            <a:endParaRPr lang="en-US" sz="2400" dirty="0" smtClean="0"/>
          </a:p>
          <a:p>
            <a:pPr>
              <a:buNone/>
            </a:pPr>
            <a:endParaRPr lang="en-US" sz="2400" dirty="0"/>
          </a:p>
          <a:p>
            <a:r>
              <a:rPr lang="en-US" sz="2400" dirty="0"/>
              <a:t>Severe right heart failure </a:t>
            </a:r>
            <a:endParaRPr lang="en-US" sz="2400" dirty="0" smtClean="0"/>
          </a:p>
          <a:p>
            <a:pPr>
              <a:buNone/>
            </a:pPr>
            <a:endParaRPr lang="en-US" sz="2400" dirty="0"/>
          </a:p>
          <a:p>
            <a:r>
              <a:rPr lang="en-US" sz="2400" dirty="0"/>
              <a:t>RV infarction </a:t>
            </a:r>
            <a:endParaRPr lang="en-US" sz="2400" dirty="0" smtClean="0"/>
          </a:p>
          <a:p>
            <a:pPr>
              <a:buNone/>
            </a:pPr>
            <a:endParaRPr lang="en-US" sz="2400" dirty="0"/>
          </a:p>
          <a:p>
            <a:r>
              <a:rPr lang="en-US" sz="2400" dirty="0"/>
              <a:t>Restrictive </a:t>
            </a:r>
            <a:r>
              <a:rPr lang="en-US" sz="2400" dirty="0" err="1"/>
              <a:t>cardiomyopathy</a:t>
            </a:r>
            <a:r>
              <a:rPr lang="en-US" sz="2400" dirty="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9448800" cy="838200"/>
          </a:xfrm>
        </p:spPr>
        <p:txBody>
          <a:bodyPr>
            <a:normAutofit/>
          </a:bodyPr>
          <a:lstStyle/>
          <a:p>
            <a:r>
              <a:rPr lang="en-US" sz="4000" dirty="0" err="1" smtClean="0"/>
              <a:t>Pathophysiological</a:t>
            </a:r>
            <a:r>
              <a:rPr lang="en-US" sz="4000" dirty="0" smtClean="0"/>
              <a:t> Mechanism </a:t>
            </a:r>
            <a:endParaRPr lang="en-US" sz="4000" dirty="0"/>
          </a:p>
        </p:txBody>
      </p:sp>
      <p:sp>
        <p:nvSpPr>
          <p:cNvPr id="3" name="Content Placeholder 2"/>
          <p:cNvSpPr>
            <a:spLocks noGrp="1"/>
          </p:cNvSpPr>
          <p:nvPr>
            <p:ph idx="1"/>
          </p:nvPr>
        </p:nvSpPr>
        <p:spPr/>
        <p:txBody>
          <a:bodyPr>
            <a:normAutofit fontScale="92500" lnSpcReduction="20000"/>
          </a:bodyPr>
          <a:lstStyle/>
          <a:p>
            <a:r>
              <a:rPr lang="en-US" sz="2400" dirty="0" smtClean="0"/>
              <a:t>KS explained by conditions which causes RV </a:t>
            </a:r>
            <a:r>
              <a:rPr lang="en-US" sz="2400" dirty="0" err="1" smtClean="0"/>
              <a:t>dysfuncytion</a:t>
            </a:r>
            <a:r>
              <a:rPr lang="en-US" sz="2400" dirty="0" smtClean="0"/>
              <a:t>, impaired RV filling and raised </a:t>
            </a:r>
            <a:r>
              <a:rPr lang="en-US" sz="2400" dirty="0" err="1" smtClean="0"/>
              <a:t>atrial</a:t>
            </a:r>
            <a:r>
              <a:rPr lang="en-US" sz="2400" dirty="0" smtClean="0"/>
              <a:t> pressure </a:t>
            </a:r>
          </a:p>
          <a:p>
            <a:pPr>
              <a:buNone/>
            </a:pPr>
            <a:endParaRPr lang="en-US" sz="2400" dirty="0" smtClean="0"/>
          </a:p>
          <a:p>
            <a:r>
              <a:rPr lang="en-US" sz="2400" dirty="0" smtClean="0"/>
              <a:t>The inability for cardiac chamber to expand due to :</a:t>
            </a:r>
          </a:p>
          <a:p>
            <a:pPr>
              <a:buNone/>
            </a:pPr>
            <a:endParaRPr lang="en-US" sz="2400" dirty="0" smtClean="0"/>
          </a:p>
          <a:p>
            <a:pPr>
              <a:buNone/>
            </a:pPr>
            <a:r>
              <a:rPr lang="en-US" sz="2400" dirty="0" smtClean="0"/>
              <a:t>      1. </a:t>
            </a:r>
            <a:r>
              <a:rPr lang="en-US" sz="2400" dirty="0" err="1" smtClean="0"/>
              <a:t>hypoelasticity</a:t>
            </a:r>
            <a:r>
              <a:rPr lang="en-US" sz="2400" dirty="0" smtClean="0"/>
              <a:t> or inelasticity of the myocardium : infection and fibrosis ( RCMP) </a:t>
            </a:r>
          </a:p>
          <a:p>
            <a:pPr>
              <a:buNone/>
            </a:pPr>
            <a:endParaRPr lang="en-US" sz="2400" dirty="0" smtClean="0"/>
          </a:p>
          <a:p>
            <a:pPr>
              <a:buNone/>
            </a:pPr>
            <a:r>
              <a:rPr lang="en-US" sz="2400" dirty="0" smtClean="0"/>
              <a:t>      2. mechanical compartmentalization by constrictive pericardial disease ( CCP )</a:t>
            </a:r>
          </a:p>
          <a:p>
            <a:pPr>
              <a:buNone/>
            </a:pPr>
            <a:endParaRPr lang="en-US" sz="2400" dirty="0" smtClean="0"/>
          </a:p>
          <a:p>
            <a:pPr>
              <a:buNone/>
            </a:pPr>
            <a:r>
              <a:rPr lang="en-US" sz="2400" dirty="0" smtClean="0"/>
              <a:t>       3. impaired RV function resulting from RVMI impede effective RV filling and cause a paradoxical increase in JVP during inspiration ( RVMI ) </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11125200" cy="914400"/>
          </a:xfrm>
        </p:spPr>
        <p:txBody>
          <a:bodyPr>
            <a:normAutofit/>
          </a:bodyPr>
          <a:lstStyle/>
          <a:p>
            <a:r>
              <a:rPr lang="en-US" dirty="0" err="1" smtClean="0"/>
              <a:t>Kussmauls</a:t>
            </a:r>
            <a:r>
              <a:rPr lang="en-US" dirty="0" smtClean="0"/>
              <a:t> sign</a:t>
            </a:r>
            <a:endParaRPr lang="en-US" dirty="0"/>
          </a:p>
        </p:txBody>
      </p:sp>
      <p:pic>
        <p:nvPicPr>
          <p:cNvPr id="6" name="VCQKA_SPCGs-00_00_01.00-00_00_20.00.mp4">
            <a:hlinkClick r:id="" action="ppaction://media"/>
          </p:cNvPr>
          <p:cNvPicPr>
            <a:picLocks noGrp="1" noRot="1" noChangeAspect="1"/>
          </p:cNvPicPr>
          <p:nvPr>
            <p:ph idx="1"/>
            <a:videoFile r:link="rId1"/>
          </p:nvPr>
        </p:nvPicPr>
        <p:blipFill>
          <a:blip r:embed="rId3" cstate="print"/>
          <a:stretch>
            <a:fillRect/>
          </a:stretch>
        </p:blipFill>
        <p:spPr>
          <a:xfrm>
            <a:off x="2286000" y="2149475"/>
            <a:ext cx="4572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11963400" cy="639762"/>
          </a:xfrm>
        </p:spPr>
        <p:txBody>
          <a:bodyPr>
            <a:normAutofit fontScale="90000"/>
          </a:bodyPr>
          <a:lstStyle/>
          <a:p>
            <a:r>
              <a:rPr lang="en-US" dirty="0" smtClean="0"/>
              <a:t>Anatomic landmark </a:t>
            </a:r>
            <a:endParaRPr lang="en-US" dirty="0"/>
          </a:p>
        </p:txBody>
      </p:sp>
      <p:pic>
        <p:nvPicPr>
          <p:cNvPr id="4" name="Content Placeholder 3" descr="photo_2021-03-28_00-04-41.jpg"/>
          <p:cNvPicPr>
            <a:picLocks noGrp="1" noChangeAspect="1"/>
          </p:cNvPicPr>
          <p:nvPr>
            <p:ph idx="1"/>
          </p:nvPr>
        </p:nvPicPr>
        <p:blipFill>
          <a:blip r:embed="rId2" cstate="print"/>
          <a:stretch>
            <a:fillRect/>
          </a:stretch>
        </p:blipFill>
        <p:spPr>
          <a:xfrm>
            <a:off x="228600" y="1143000"/>
            <a:ext cx="8915400" cy="57150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81200" y="274638"/>
            <a:ext cx="9448800" cy="792162"/>
          </a:xfrm>
        </p:spPr>
        <p:txBody>
          <a:bodyPr/>
          <a:lstStyle/>
          <a:p>
            <a:r>
              <a:rPr lang="en-US" sz="4000" dirty="0"/>
              <a:t>Cardiac</a:t>
            </a:r>
            <a:r>
              <a:rPr lang="en-US" dirty="0"/>
              <a:t> </a:t>
            </a:r>
            <a:r>
              <a:rPr lang="en-US" dirty="0" err="1" smtClean="0"/>
              <a:t>temponade</a:t>
            </a:r>
            <a:r>
              <a:rPr lang="en-US" dirty="0" smtClean="0"/>
              <a:t> </a:t>
            </a:r>
            <a:endParaRPr lang="en-US" dirty="0"/>
          </a:p>
        </p:txBody>
      </p:sp>
      <p:sp>
        <p:nvSpPr>
          <p:cNvPr id="57347" name="Rectangle 3"/>
          <p:cNvSpPr>
            <a:spLocks noGrp="1" noChangeArrowheads="1"/>
          </p:cNvSpPr>
          <p:nvPr>
            <p:ph type="body" idx="1"/>
          </p:nvPr>
        </p:nvSpPr>
        <p:spPr/>
        <p:txBody>
          <a:bodyPr>
            <a:normAutofit/>
          </a:bodyPr>
          <a:lstStyle/>
          <a:p>
            <a:r>
              <a:rPr lang="en-US" sz="2400" dirty="0"/>
              <a:t>JVP is usually elevated </a:t>
            </a:r>
            <a:endParaRPr lang="en-US" sz="2400" dirty="0" smtClean="0"/>
          </a:p>
          <a:p>
            <a:pPr>
              <a:buNone/>
            </a:pPr>
            <a:endParaRPr lang="en-US" sz="2400" dirty="0"/>
          </a:p>
          <a:p>
            <a:r>
              <a:rPr lang="en-US" sz="2400" dirty="0"/>
              <a:t>a wave never prominent </a:t>
            </a:r>
            <a:endParaRPr lang="en-US" sz="2400" dirty="0" smtClean="0"/>
          </a:p>
          <a:p>
            <a:pPr>
              <a:buNone/>
            </a:pPr>
            <a:endParaRPr lang="en-US" sz="2400" dirty="0"/>
          </a:p>
          <a:p>
            <a:r>
              <a:rPr lang="en-US" sz="2400" dirty="0"/>
              <a:t>v and x wave is </a:t>
            </a:r>
            <a:r>
              <a:rPr lang="en-US" sz="2400" dirty="0" smtClean="0"/>
              <a:t>normal</a:t>
            </a:r>
          </a:p>
          <a:p>
            <a:pPr>
              <a:buNone/>
            </a:pPr>
            <a:endParaRPr lang="en-US" sz="2400" dirty="0"/>
          </a:p>
          <a:p>
            <a:r>
              <a:rPr lang="en-US" sz="2400" dirty="0"/>
              <a:t>y descent is diminished or absent </a:t>
            </a:r>
            <a:endParaRPr lang="en-US" sz="2400" dirty="0" smtClean="0"/>
          </a:p>
          <a:p>
            <a:pPr>
              <a:buNone/>
            </a:pPr>
            <a:endParaRPr lang="en-US" sz="2400" dirty="0"/>
          </a:p>
          <a:p>
            <a:r>
              <a:rPr lang="en-US" sz="2400" dirty="0" err="1"/>
              <a:t>Kussmaul's</a:t>
            </a:r>
            <a:r>
              <a:rPr lang="en-US" sz="2400" dirty="0"/>
              <a:t> sign usually negative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438400" y="274638"/>
            <a:ext cx="11125200" cy="1143000"/>
          </a:xfrm>
        </p:spPr>
        <p:txBody>
          <a:bodyPr/>
          <a:lstStyle/>
          <a:p>
            <a:r>
              <a:rPr lang="en-US" dirty="0"/>
              <a:t>Constrictive </a:t>
            </a:r>
            <a:r>
              <a:rPr lang="en-US" dirty="0" err="1"/>
              <a:t>pericarditis</a:t>
            </a:r>
            <a:r>
              <a:rPr lang="en-US" dirty="0"/>
              <a:t> </a:t>
            </a:r>
          </a:p>
        </p:txBody>
      </p:sp>
      <p:sp>
        <p:nvSpPr>
          <p:cNvPr id="59395" name="Rectangle 3"/>
          <p:cNvSpPr>
            <a:spLocks noGrp="1" noChangeArrowheads="1"/>
          </p:cNvSpPr>
          <p:nvPr>
            <p:ph type="body" idx="1"/>
          </p:nvPr>
        </p:nvSpPr>
        <p:spPr/>
        <p:txBody>
          <a:bodyPr>
            <a:normAutofit lnSpcReduction="10000"/>
          </a:bodyPr>
          <a:lstStyle/>
          <a:p>
            <a:r>
              <a:rPr lang="en-US" sz="2400" dirty="0"/>
              <a:t>JVP is </a:t>
            </a:r>
            <a:r>
              <a:rPr lang="en-US" sz="2400" dirty="0" smtClean="0"/>
              <a:t>elevated</a:t>
            </a:r>
          </a:p>
          <a:p>
            <a:pPr>
              <a:buNone/>
            </a:pPr>
            <a:endParaRPr lang="en-US" sz="2400" dirty="0"/>
          </a:p>
          <a:p>
            <a:r>
              <a:rPr lang="en-US" sz="2400" dirty="0"/>
              <a:t>a wave is usually </a:t>
            </a:r>
            <a:r>
              <a:rPr lang="en-US" sz="2400" dirty="0" smtClean="0"/>
              <a:t>normal</a:t>
            </a:r>
          </a:p>
          <a:p>
            <a:pPr>
              <a:buNone/>
            </a:pPr>
            <a:endParaRPr lang="en-US" sz="2400" dirty="0"/>
          </a:p>
          <a:p>
            <a:r>
              <a:rPr lang="en-US" sz="2400" dirty="0"/>
              <a:t>v wave is usually equal to a wave </a:t>
            </a:r>
            <a:endParaRPr lang="en-US" sz="2400" dirty="0" smtClean="0"/>
          </a:p>
          <a:p>
            <a:pPr>
              <a:buNone/>
            </a:pPr>
            <a:endParaRPr lang="en-US" sz="2400" dirty="0"/>
          </a:p>
          <a:p>
            <a:r>
              <a:rPr lang="en-US" sz="2400" dirty="0"/>
              <a:t>x descent –prominent </a:t>
            </a:r>
            <a:endParaRPr lang="en-US" sz="2400" dirty="0" smtClean="0"/>
          </a:p>
          <a:p>
            <a:pPr>
              <a:buNone/>
            </a:pPr>
            <a:endParaRPr lang="en-US" sz="2400" dirty="0"/>
          </a:p>
          <a:p>
            <a:r>
              <a:rPr lang="en-US" sz="2400" dirty="0"/>
              <a:t>y descent – rapid descent </a:t>
            </a:r>
            <a:endParaRPr lang="en-US" sz="2400" dirty="0" smtClean="0"/>
          </a:p>
          <a:p>
            <a:pPr>
              <a:buNone/>
            </a:pPr>
            <a:endParaRPr lang="en-US" sz="2400" dirty="0"/>
          </a:p>
          <a:p>
            <a:r>
              <a:rPr lang="en-US" sz="2400" dirty="0" err="1"/>
              <a:t>Kussmauls</a:t>
            </a:r>
            <a:r>
              <a:rPr lang="en-US" sz="2400" dirty="0"/>
              <a:t> sign is usually positive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28600"/>
            <a:ext cx="15011400" cy="914400"/>
          </a:xfrm>
        </p:spPr>
        <p:txBody>
          <a:bodyPr/>
          <a:lstStyle/>
          <a:p>
            <a:r>
              <a:rPr lang="en-US" dirty="0" smtClean="0"/>
              <a:t>Constrictive </a:t>
            </a:r>
            <a:r>
              <a:rPr lang="en-US" dirty="0" err="1" smtClean="0"/>
              <a:t>Pericarditis</a:t>
            </a:r>
            <a:r>
              <a:rPr lang="en-US" dirty="0" smtClean="0"/>
              <a:t> </a:t>
            </a:r>
            <a:endParaRPr lang="en-US" dirty="0"/>
          </a:p>
        </p:txBody>
      </p:sp>
      <p:pic>
        <p:nvPicPr>
          <p:cNvPr id="4" name="Content Placeholder 3" descr="photo_2021-03-28_00-08-43.jpg"/>
          <p:cNvPicPr>
            <a:picLocks noGrp="1" noChangeAspect="1"/>
          </p:cNvPicPr>
          <p:nvPr>
            <p:ph idx="1"/>
          </p:nvPr>
        </p:nvPicPr>
        <p:blipFill>
          <a:blip r:embed="rId2" cstate="print"/>
          <a:stretch>
            <a:fillRect/>
          </a:stretch>
        </p:blipFill>
        <p:spPr>
          <a:xfrm>
            <a:off x="609600" y="1405500"/>
            <a:ext cx="8153400" cy="54525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11049000" cy="944562"/>
          </a:xfrm>
        </p:spPr>
        <p:txBody>
          <a:bodyPr/>
          <a:lstStyle/>
          <a:p>
            <a:r>
              <a:rPr lang="en-US" dirty="0" smtClean="0"/>
              <a:t>CP</a:t>
            </a:r>
            <a:endParaRPr lang="en-US" dirty="0"/>
          </a:p>
        </p:txBody>
      </p:sp>
      <p:pic>
        <p:nvPicPr>
          <p:cNvPr id="6" name="ICI9jRr3CwM-00_00_04.00-00_00_18.00.mp4">
            <a:hlinkClick r:id="" action="ppaction://media"/>
          </p:cNvPr>
          <p:cNvPicPr>
            <a:picLocks noGrp="1" noRot="1" noChangeAspect="1"/>
          </p:cNvPicPr>
          <p:nvPr>
            <p:ph idx="1"/>
            <a:videoFile r:link="rId1"/>
          </p:nvPr>
        </p:nvPicPr>
        <p:blipFill>
          <a:blip r:embed="rId4" cstate="print"/>
          <a:stretch>
            <a:fillRect/>
          </a:stretch>
        </p:blipFill>
        <p:spPr>
          <a:xfrm>
            <a:off x="990600" y="1524000"/>
            <a:ext cx="7152639"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819400" y="274638"/>
            <a:ext cx="11506200" cy="944562"/>
          </a:xfrm>
        </p:spPr>
        <p:txBody>
          <a:bodyPr/>
          <a:lstStyle/>
          <a:p>
            <a:r>
              <a:rPr lang="en-US" dirty="0" err="1"/>
              <a:t>Endomyocardial</a:t>
            </a:r>
            <a:r>
              <a:rPr lang="en-US" dirty="0"/>
              <a:t> fibrosis </a:t>
            </a:r>
          </a:p>
        </p:txBody>
      </p:sp>
      <p:sp>
        <p:nvSpPr>
          <p:cNvPr id="61443" name="Rectangle 3"/>
          <p:cNvSpPr>
            <a:spLocks noGrp="1" noChangeArrowheads="1"/>
          </p:cNvSpPr>
          <p:nvPr>
            <p:ph type="body" idx="1"/>
          </p:nvPr>
        </p:nvSpPr>
        <p:spPr/>
        <p:txBody>
          <a:bodyPr>
            <a:normAutofit lnSpcReduction="10000"/>
          </a:bodyPr>
          <a:lstStyle/>
          <a:p>
            <a:r>
              <a:rPr lang="en-US" sz="2400" dirty="0"/>
              <a:t>JVP is usually elevated </a:t>
            </a:r>
            <a:endParaRPr lang="en-US" sz="2400" dirty="0" smtClean="0"/>
          </a:p>
          <a:p>
            <a:pPr>
              <a:buNone/>
            </a:pPr>
            <a:endParaRPr lang="en-US" sz="2400" dirty="0"/>
          </a:p>
          <a:p>
            <a:r>
              <a:rPr lang="en-US" sz="2400" dirty="0"/>
              <a:t>a wave is prominent </a:t>
            </a:r>
            <a:endParaRPr lang="en-US" sz="2400" dirty="0" smtClean="0"/>
          </a:p>
          <a:p>
            <a:pPr>
              <a:buNone/>
            </a:pPr>
            <a:endParaRPr lang="en-US" sz="2400" dirty="0" smtClean="0"/>
          </a:p>
          <a:p>
            <a:r>
              <a:rPr lang="en-US" sz="2400" dirty="0" smtClean="0"/>
              <a:t>v </a:t>
            </a:r>
            <a:r>
              <a:rPr lang="en-US" sz="2400" dirty="0"/>
              <a:t>wave is prominent due to TR </a:t>
            </a:r>
            <a:endParaRPr lang="en-US" sz="2400" dirty="0" smtClean="0"/>
          </a:p>
          <a:p>
            <a:pPr>
              <a:buNone/>
            </a:pPr>
            <a:endParaRPr lang="en-US" sz="2400" dirty="0"/>
          </a:p>
          <a:p>
            <a:r>
              <a:rPr lang="en-US" sz="2400" dirty="0"/>
              <a:t>x descent is obliterated due to </a:t>
            </a:r>
            <a:r>
              <a:rPr lang="en-US" sz="2400" dirty="0" smtClean="0"/>
              <a:t>TR</a:t>
            </a:r>
          </a:p>
          <a:p>
            <a:pPr>
              <a:buNone/>
            </a:pPr>
            <a:endParaRPr lang="en-US" sz="2400" dirty="0"/>
          </a:p>
          <a:p>
            <a:r>
              <a:rPr lang="en-US" sz="2400" dirty="0"/>
              <a:t>Rapid y descent is due to </a:t>
            </a:r>
            <a:r>
              <a:rPr lang="en-US" sz="2400" dirty="0" smtClean="0"/>
              <a:t>TR</a:t>
            </a:r>
          </a:p>
          <a:p>
            <a:pPr>
              <a:buNone/>
            </a:pPr>
            <a:endParaRPr lang="en-US" sz="2400" dirty="0"/>
          </a:p>
          <a:p>
            <a:r>
              <a:rPr lang="en-US" sz="2400" dirty="0" err="1"/>
              <a:t>Kussmaul's</a:t>
            </a:r>
            <a:r>
              <a:rPr lang="en-US" sz="2400" dirty="0"/>
              <a:t> sign is negative   </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52600" y="274638"/>
            <a:ext cx="10896600" cy="944562"/>
          </a:xfrm>
        </p:spPr>
        <p:txBody>
          <a:bodyPr/>
          <a:lstStyle/>
          <a:p>
            <a:r>
              <a:rPr lang="en-US" sz="4000" dirty="0"/>
              <a:t>Primary Pulmonary Hypertension</a:t>
            </a:r>
          </a:p>
        </p:txBody>
      </p:sp>
      <p:sp>
        <p:nvSpPr>
          <p:cNvPr id="63491" name="Rectangle 3"/>
          <p:cNvSpPr>
            <a:spLocks noGrp="1" noChangeArrowheads="1"/>
          </p:cNvSpPr>
          <p:nvPr>
            <p:ph type="body" idx="1"/>
          </p:nvPr>
        </p:nvSpPr>
        <p:spPr/>
        <p:txBody>
          <a:bodyPr>
            <a:normAutofit fontScale="77500" lnSpcReduction="20000"/>
          </a:bodyPr>
          <a:lstStyle/>
          <a:p>
            <a:pPr>
              <a:lnSpc>
                <a:spcPct val="90000"/>
              </a:lnSpc>
            </a:pPr>
            <a:r>
              <a:rPr lang="en-US" sz="2800" dirty="0"/>
              <a:t>Normal RV compliance :normal </a:t>
            </a:r>
            <a:r>
              <a:rPr lang="en-US" sz="2800" dirty="0" smtClean="0"/>
              <a:t>JVP</a:t>
            </a:r>
          </a:p>
          <a:p>
            <a:pPr>
              <a:lnSpc>
                <a:spcPct val="90000"/>
              </a:lnSpc>
              <a:buNone/>
            </a:pPr>
            <a:endParaRPr lang="en-US" sz="2400" dirty="0"/>
          </a:p>
          <a:p>
            <a:pPr>
              <a:lnSpc>
                <a:spcPct val="90000"/>
              </a:lnSpc>
            </a:pPr>
            <a:r>
              <a:rPr lang="en-US" sz="2800" dirty="0"/>
              <a:t>Early RV </a:t>
            </a:r>
            <a:r>
              <a:rPr lang="en-US" sz="2800" dirty="0" err="1"/>
              <a:t>decompensation</a:t>
            </a:r>
            <a:r>
              <a:rPr lang="en-US" sz="2800" dirty="0"/>
              <a:t> </a:t>
            </a:r>
            <a:r>
              <a:rPr lang="en-US" sz="2800" dirty="0" smtClean="0"/>
              <a:t>:</a:t>
            </a:r>
          </a:p>
          <a:p>
            <a:pPr>
              <a:lnSpc>
                <a:spcPct val="90000"/>
              </a:lnSpc>
              <a:buNone/>
            </a:pPr>
            <a:endParaRPr lang="en-US" sz="2600" dirty="0"/>
          </a:p>
          <a:p>
            <a:pPr>
              <a:lnSpc>
                <a:spcPct val="90000"/>
              </a:lnSpc>
              <a:buFontTx/>
              <a:buNone/>
            </a:pPr>
            <a:r>
              <a:rPr lang="en-US" sz="2600" dirty="0"/>
              <a:t>           JVP may be elevated </a:t>
            </a:r>
          </a:p>
          <a:p>
            <a:pPr>
              <a:lnSpc>
                <a:spcPct val="90000"/>
              </a:lnSpc>
              <a:buFontTx/>
              <a:buNone/>
            </a:pPr>
            <a:r>
              <a:rPr lang="en-US" sz="2600" dirty="0"/>
              <a:t>           a wave is prominent and larger than v wave </a:t>
            </a:r>
          </a:p>
          <a:p>
            <a:pPr>
              <a:lnSpc>
                <a:spcPct val="90000"/>
              </a:lnSpc>
              <a:buFontTx/>
              <a:buNone/>
            </a:pPr>
            <a:r>
              <a:rPr lang="en-US" sz="2600" dirty="0"/>
              <a:t>           x and y descent seen and equal   </a:t>
            </a:r>
            <a:endParaRPr lang="en-US" sz="2600" dirty="0" smtClean="0"/>
          </a:p>
          <a:p>
            <a:pPr>
              <a:lnSpc>
                <a:spcPct val="90000"/>
              </a:lnSpc>
              <a:buFontTx/>
              <a:buNone/>
            </a:pPr>
            <a:r>
              <a:rPr lang="en-US" sz="2600" dirty="0" smtClean="0"/>
              <a:t>      </a:t>
            </a:r>
          </a:p>
          <a:p>
            <a:pPr>
              <a:lnSpc>
                <a:spcPct val="90000"/>
              </a:lnSpc>
            </a:pPr>
            <a:r>
              <a:rPr lang="en-US" sz="2600" dirty="0" smtClean="0"/>
              <a:t> </a:t>
            </a:r>
            <a:r>
              <a:rPr lang="en-US" sz="3100" dirty="0" err="1"/>
              <a:t>Decompensated</a:t>
            </a:r>
            <a:r>
              <a:rPr lang="en-US" sz="3100" dirty="0"/>
              <a:t> RVF</a:t>
            </a:r>
            <a:r>
              <a:rPr lang="en-US" sz="3100" dirty="0" smtClean="0"/>
              <a:t>:</a:t>
            </a:r>
          </a:p>
          <a:p>
            <a:pPr>
              <a:lnSpc>
                <a:spcPct val="90000"/>
              </a:lnSpc>
              <a:buNone/>
            </a:pPr>
            <a:endParaRPr lang="en-US" sz="2600" dirty="0"/>
          </a:p>
          <a:p>
            <a:pPr>
              <a:lnSpc>
                <a:spcPct val="90000"/>
              </a:lnSpc>
              <a:buFontTx/>
              <a:buNone/>
            </a:pPr>
            <a:r>
              <a:rPr lang="en-US" sz="2600" dirty="0"/>
              <a:t>            JVP is always elevated </a:t>
            </a:r>
          </a:p>
          <a:p>
            <a:pPr>
              <a:lnSpc>
                <a:spcPct val="90000"/>
              </a:lnSpc>
              <a:buFontTx/>
              <a:buNone/>
            </a:pPr>
            <a:r>
              <a:rPr lang="en-US" sz="2600" dirty="0"/>
              <a:t>            a and v wave prominent , v wave larger than a wave </a:t>
            </a:r>
          </a:p>
          <a:p>
            <a:pPr>
              <a:lnSpc>
                <a:spcPct val="90000"/>
              </a:lnSpc>
              <a:buFontTx/>
              <a:buNone/>
            </a:pPr>
            <a:r>
              <a:rPr lang="en-US" sz="2600" dirty="0"/>
              <a:t>            x descent is diminished or absent </a:t>
            </a:r>
          </a:p>
          <a:p>
            <a:pPr>
              <a:lnSpc>
                <a:spcPct val="90000"/>
              </a:lnSpc>
              <a:buFontTx/>
              <a:buNone/>
            </a:pPr>
            <a:r>
              <a:rPr lang="en-US" sz="2600" dirty="0"/>
              <a:t>            rapid y descent due to TR   </a:t>
            </a:r>
          </a:p>
          <a:p>
            <a:pPr>
              <a:lnSpc>
                <a:spcPct val="90000"/>
              </a:lnSpc>
              <a:buFontTx/>
              <a:buNone/>
            </a:pPr>
            <a:r>
              <a:rPr lang="en-US" sz="2600" dirty="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457200"/>
          <a:ext cx="8229600" cy="6172200"/>
        </p:xfrm>
        <a:graphic>
          <a:graphicData uri="http://schemas.openxmlformats.org/drawingml/2006/table">
            <a:tbl>
              <a:tblPr firstRow="1" bandRow="1">
                <a:tableStyleId>{2D5ABB26-0587-4C30-8999-92F81FD0307C}</a:tableStyleId>
              </a:tblPr>
              <a:tblGrid>
                <a:gridCol w="1371600"/>
                <a:gridCol w="1371600"/>
                <a:gridCol w="1371600"/>
                <a:gridCol w="1371600"/>
                <a:gridCol w="1371600"/>
                <a:gridCol w="1371600"/>
              </a:tblGrid>
              <a:tr h="1028700">
                <a:tc>
                  <a:txBody>
                    <a:bodyPr/>
                    <a:lstStyle/>
                    <a:p>
                      <a:r>
                        <a:rPr lang="en-US" sz="2400" b="1" dirty="0" smtClean="0"/>
                        <a:t>JVP </a:t>
                      </a:r>
                      <a:endParaRPr lang="en-US" sz="2400" b="1" dirty="0"/>
                    </a:p>
                  </a:txBody>
                  <a:tcPr/>
                </a:tc>
                <a:tc>
                  <a:txBody>
                    <a:bodyPr/>
                    <a:lstStyle/>
                    <a:p>
                      <a:r>
                        <a:rPr lang="en-US" sz="2400" b="1" dirty="0" smtClean="0"/>
                        <a:t>DCMP </a:t>
                      </a:r>
                      <a:endParaRPr lang="en-US" sz="2400" b="1" dirty="0"/>
                    </a:p>
                  </a:txBody>
                  <a:tcPr/>
                </a:tc>
                <a:tc>
                  <a:txBody>
                    <a:bodyPr/>
                    <a:lstStyle/>
                    <a:p>
                      <a:r>
                        <a:rPr lang="en-US" sz="2400" b="1" dirty="0" smtClean="0"/>
                        <a:t>RCMP </a:t>
                      </a:r>
                      <a:endParaRPr lang="en-US" sz="2400" b="1" dirty="0"/>
                    </a:p>
                  </a:txBody>
                  <a:tcPr/>
                </a:tc>
                <a:tc>
                  <a:txBody>
                    <a:bodyPr/>
                    <a:lstStyle/>
                    <a:p>
                      <a:r>
                        <a:rPr lang="en-US" sz="2400" b="1" dirty="0" smtClean="0"/>
                        <a:t>EMF </a:t>
                      </a:r>
                      <a:endParaRPr lang="en-US" sz="2400" b="1" dirty="0"/>
                    </a:p>
                  </a:txBody>
                  <a:tcPr/>
                </a:tc>
                <a:tc>
                  <a:txBody>
                    <a:bodyPr/>
                    <a:lstStyle/>
                    <a:p>
                      <a:r>
                        <a:rPr lang="en-US" sz="2400" b="1" dirty="0" smtClean="0"/>
                        <a:t>CT </a:t>
                      </a:r>
                      <a:endParaRPr lang="en-US" sz="2400" b="1" dirty="0"/>
                    </a:p>
                  </a:txBody>
                  <a:tcPr/>
                </a:tc>
                <a:tc>
                  <a:txBody>
                    <a:bodyPr/>
                    <a:lstStyle/>
                    <a:p>
                      <a:r>
                        <a:rPr lang="en-US" sz="2400" b="1" dirty="0" smtClean="0"/>
                        <a:t>CCP </a:t>
                      </a:r>
                      <a:endParaRPr lang="en-US" sz="2400" b="1" dirty="0"/>
                    </a:p>
                  </a:txBody>
                  <a:tcPr/>
                </a:tc>
              </a:tr>
              <a:tr h="1028700">
                <a:tc>
                  <a:txBody>
                    <a:bodyPr/>
                    <a:lstStyle/>
                    <a:p>
                      <a:r>
                        <a:rPr lang="en-US" b="1" dirty="0" smtClean="0"/>
                        <a:t>a</a:t>
                      </a:r>
                      <a:r>
                        <a:rPr lang="en-US" b="1" baseline="0" dirty="0" smtClean="0"/>
                        <a:t> wave </a:t>
                      </a:r>
                      <a:endParaRPr lang="en-US" b="1" dirty="0"/>
                    </a:p>
                  </a:txBody>
                  <a:tcPr/>
                </a:tc>
                <a:tc>
                  <a:txBody>
                    <a:bodyPr/>
                    <a:lstStyle/>
                    <a:p>
                      <a:r>
                        <a:rPr lang="en-US" dirty="0" smtClean="0"/>
                        <a:t>Normal</a:t>
                      </a:r>
                      <a:r>
                        <a:rPr lang="en-US" baseline="0" dirty="0" smtClean="0"/>
                        <a:t> </a:t>
                      </a:r>
                      <a:endParaRPr lang="en-US" dirty="0"/>
                    </a:p>
                  </a:txBody>
                  <a:tcPr/>
                </a:tc>
                <a:tc>
                  <a:txBody>
                    <a:bodyPr/>
                    <a:lstStyle/>
                    <a:p>
                      <a:r>
                        <a:rPr lang="en-US" dirty="0" smtClean="0"/>
                        <a:t>Prominent </a:t>
                      </a:r>
                      <a:endParaRPr lang="en-US" dirty="0"/>
                    </a:p>
                  </a:txBody>
                  <a:tcPr/>
                </a:tc>
                <a:tc>
                  <a:txBody>
                    <a:bodyPr/>
                    <a:lstStyle/>
                    <a:p>
                      <a:r>
                        <a:rPr lang="en-US" dirty="0" smtClean="0"/>
                        <a:t>Prominent </a:t>
                      </a:r>
                      <a:endParaRPr lang="en-US" dirty="0"/>
                    </a:p>
                  </a:txBody>
                  <a:tcPr/>
                </a:tc>
                <a:tc>
                  <a:txBody>
                    <a:bodyPr/>
                    <a:lstStyle/>
                    <a:p>
                      <a:r>
                        <a:rPr lang="en-US" dirty="0" smtClean="0"/>
                        <a:t>Never prominent </a:t>
                      </a:r>
                      <a:endParaRPr lang="en-US" dirty="0"/>
                    </a:p>
                  </a:txBody>
                  <a:tcPr/>
                </a:tc>
                <a:tc>
                  <a:txBody>
                    <a:bodyPr/>
                    <a:lstStyle/>
                    <a:p>
                      <a:r>
                        <a:rPr lang="en-US" dirty="0" smtClean="0"/>
                        <a:t>Normal , may be prominent </a:t>
                      </a:r>
                      <a:endParaRPr lang="en-US" dirty="0"/>
                    </a:p>
                  </a:txBody>
                  <a:tcPr/>
                </a:tc>
              </a:tr>
              <a:tr h="1028700">
                <a:tc>
                  <a:txBody>
                    <a:bodyPr/>
                    <a:lstStyle/>
                    <a:p>
                      <a:r>
                        <a:rPr lang="en-US" b="1" dirty="0" smtClean="0"/>
                        <a:t>V wave </a:t>
                      </a:r>
                      <a:endParaRPr lang="en-US" b="1" dirty="0"/>
                    </a:p>
                  </a:txBody>
                  <a:tcPr/>
                </a:tc>
                <a:tc>
                  <a:txBody>
                    <a:bodyPr/>
                    <a:lstStyle/>
                    <a:p>
                      <a:r>
                        <a:rPr lang="en-US" dirty="0" smtClean="0"/>
                        <a:t>May be prominent </a:t>
                      </a:r>
                      <a:endParaRPr lang="en-US" dirty="0"/>
                    </a:p>
                  </a:txBody>
                  <a:tcPr/>
                </a:tc>
                <a:tc>
                  <a:txBody>
                    <a:bodyPr/>
                    <a:lstStyle/>
                    <a:p>
                      <a:r>
                        <a:rPr lang="en-US" dirty="0" smtClean="0"/>
                        <a:t>Normal </a:t>
                      </a:r>
                      <a:endParaRPr lang="en-US" dirty="0"/>
                    </a:p>
                  </a:txBody>
                  <a:tcPr/>
                </a:tc>
                <a:tc>
                  <a:txBody>
                    <a:bodyPr/>
                    <a:lstStyle/>
                    <a:p>
                      <a:r>
                        <a:rPr lang="en-US" dirty="0" err="1" smtClean="0"/>
                        <a:t>Promient</a:t>
                      </a:r>
                      <a:r>
                        <a:rPr lang="en-US" baseline="0" dirty="0" smtClean="0"/>
                        <a:t> due to TR </a:t>
                      </a:r>
                      <a:endParaRPr lang="en-US" dirty="0"/>
                    </a:p>
                  </a:txBody>
                  <a:tcPr/>
                </a:tc>
                <a:tc>
                  <a:txBody>
                    <a:bodyPr/>
                    <a:lstStyle/>
                    <a:p>
                      <a:r>
                        <a:rPr lang="en-US" dirty="0" smtClean="0"/>
                        <a:t>Normal</a:t>
                      </a:r>
                      <a:r>
                        <a:rPr lang="en-US" baseline="0" dirty="0" smtClean="0"/>
                        <a:t> </a:t>
                      </a:r>
                      <a:endParaRPr lang="en-US" dirty="0"/>
                    </a:p>
                  </a:txBody>
                  <a:tcPr/>
                </a:tc>
                <a:tc>
                  <a:txBody>
                    <a:bodyPr/>
                    <a:lstStyle/>
                    <a:p>
                      <a:r>
                        <a:rPr lang="en-US" dirty="0" smtClean="0"/>
                        <a:t>Usually</a:t>
                      </a:r>
                      <a:r>
                        <a:rPr lang="en-US" baseline="0" dirty="0" smtClean="0"/>
                        <a:t> equal to v wave </a:t>
                      </a:r>
                      <a:endParaRPr lang="en-US" dirty="0"/>
                    </a:p>
                  </a:txBody>
                  <a:tcPr/>
                </a:tc>
              </a:tr>
              <a:tr h="1028700">
                <a:tc>
                  <a:txBody>
                    <a:bodyPr/>
                    <a:lstStyle/>
                    <a:p>
                      <a:r>
                        <a:rPr lang="en-US" b="1" dirty="0" smtClean="0"/>
                        <a:t>X descent </a:t>
                      </a:r>
                      <a:endParaRPr lang="en-US" b="1" dirty="0"/>
                    </a:p>
                  </a:txBody>
                  <a:tcPr/>
                </a:tc>
                <a:tc>
                  <a:txBody>
                    <a:bodyPr/>
                    <a:lstStyle/>
                    <a:p>
                      <a:r>
                        <a:rPr lang="en-US" dirty="0" smtClean="0"/>
                        <a:t>Normal</a:t>
                      </a:r>
                      <a:r>
                        <a:rPr lang="en-US" baseline="0" dirty="0" smtClean="0"/>
                        <a:t> </a:t>
                      </a:r>
                      <a:endParaRPr lang="en-US" dirty="0"/>
                    </a:p>
                  </a:txBody>
                  <a:tcPr/>
                </a:tc>
                <a:tc>
                  <a:txBody>
                    <a:bodyPr/>
                    <a:lstStyle/>
                    <a:p>
                      <a:r>
                        <a:rPr lang="en-US" dirty="0" smtClean="0"/>
                        <a:t>Normal </a:t>
                      </a:r>
                      <a:endParaRPr lang="en-US" dirty="0"/>
                    </a:p>
                  </a:txBody>
                  <a:tcPr/>
                </a:tc>
                <a:tc>
                  <a:txBody>
                    <a:bodyPr/>
                    <a:lstStyle/>
                    <a:p>
                      <a:r>
                        <a:rPr lang="en-US" dirty="0" smtClean="0"/>
                        <a:t>Obliterated</a:t>
                      </a:r>
                      <a:r>
                        <a:rPr lang="en-US" baseline="0" dirty="0" smtClean="0"/>
                        <a:t> with TR </a:t>
                      </a:r>
                      <a:endParaRPr lang="en-US" dirty="0"/>
                    </a:p>
                  </a:txBody>
                  <a:tcPr/>
                </a:tc>
                <a:tc>
                  <a:txBody>
                    <a:bodyPr/>
                    <a:lstStyle/>
                    <a:p>
                      <a:r>
                        <a:rPr lang="en-US" dirty="0" smtClean="0"/>
                        <a:t>Normal </a:t>
                      </a:r>
                      <a:endParaRPr lang="en-US" dirty="0"/>
                    </a:p>
                  </a:txBody>
                  <a:tcPr/>
                </a:tc>
                <a:tc>
                  <a:txBody>
                    <a:bodyPr/>
                    <a:lstStyle/>
                    <a:p>
                      <a:r>
                        <a:rPr lang="en-US" dirty="0" err="1" smtClean="0"/>
                        <a:t>Prominet</a:t>
                      </a:r>
                      <a:r>
                        <a:rPr lang="en-US" baseline="0" dirty="0" smtClean="0"/>
                        <a:t> </a:t>
                      </a:r>
                      <a:endParaRPr lang="en-US" dirty="0"/>
                    </a:p>
                  </a:txBody>
                  <a:tcPr/>
                </a:tc>
              </a:tr>
              <a:tr h="1028700">
                <a:tc>
                  <a:txBody>
                    <a:bodyPr/>
                    <a:lstStyle/>
                    <a:p>
                      <a:r>
                        <a:rPr lang="en-US" b="1" dirty="0" smtClean="0"/>
                        <a:t>Y descent </a:t>
                      </a:r>
                      <a:endParaRPr lang="en-US" b="1" dirty="0"/>
                    </a:p>
                  </a:txBody>
                  <a:tcPr/>
                </a:tc>
                <a:tc>
                  <a:txBody>
                    <a:bodyPr/>
                    <a:lstStyle/>
                    <a:p>
                      <a:r>
                        <a:rPr lang="en-US" dirty="0" smtClean="0"/>
                        <a:t>May be rapid </a:t>
                      </a:r>
                      <a:endParaRPr lang="en-US" dirty="0"/>
                    </a:p>
                  </a:txBody>
                  <a:tcPr/>
                </a:tc>
                <a:tc>
                  <a:txBody>
                    <a:bodyPr/>
                    <a:lstStyle/>
                    <a:p>
                      <a:r>
                        <a:rPr lang="en-US" dirty="0" smtClean="0"/>
                        <a:t>Normal </a:t>
                      </a:r>
                      <a:endParaRPr lang="en-US" dirty="0"/>
                    </a:p>
                  </a:txBody>
                  <a:tcPr/>
                </a:tc>
                <a:tc>
                  <a:txBody>
                    <a:bodyPr/>
                    <a:lstStyle/>
                    <a:p>
                      <a:r>
                        <a:rPr lang="en-US" dirty="0" smtClean="0"/>
                        <a:t>Rapid due to TR </a:t>
                      </a:r>
                      <a:endParaRPr lang="en-US" dirty="0"/>
                    </a:p>
                  </a:txBody>
                  <a:tcPr/>
                </a:tc>
                <a:tc>
                  <a:txBody>
                    <a:bodyPr/>
                    <a:lstStyle/>
                    <a:p>
                      <a:r>
                        <a:rPr lang="en-US" dirty="0" smtClean="0"/>
                        <a:t>Decrease or absent</a:t>
                      </a:r>
                      <a:endParaRPr lang="en-US" dirty="0"/>
                    </a:p>
                  </a:txBody>
                  <a:tcPr/>
                </a:tc>
                <a:tc>
                  <a:txBody>
                    <a:bodyPr/>
                    <a:lstStyle/>
                    <a:p>
                      <a:r>
                        <a:rPr lang="en-US" dirty="0" smtClean="0"/>
                        <a:t>Rapid </a:t>
                      </a:r>
                      <a:endParaRPr lang="en-US" dirty="0"/>
                    </a:p>
                  </a:txBody>
                  <a:tcPr/>
                </a:tc>
              </a:tr>
              <a:tr h="1028700">
                <a:tc>
                  <a:txBody>
                    <a:bodyPr/>
                    <a:lstStyle/>
                    <a:p>
                      <a:r>
                        <a:rPr lang="en-US" b="1" dirty="0" err="1" smtClean="0"/>
                        <a:t>Kussmaul”s</a:t>
                      </a:r>
                      <a:r>
                        <a:rPr lang="en-US" b="1" dirty="0" smtClean="0"/>
                        <a:t> sign </a:t>
                      </a:r>
                      <a:endParaRPr lang="en-US" b="1" dirty="0"/>
                    </a:p>
                  </a:txBody>
                  <a:tcPr/>
                </a:tc>
                <a:tc>
                  <a:txBody>
                    <a:bodyPr/>
                    <a:lstStyle/>
                    <a:p>
                      <a:r>
                        <a:rPr lang="en-US" dirty="0" smtClean="0"/>
                        <a:t>Negative </a:t>
                      </a:r>
                      <a:endParaRPr lang="en-US" dirty="0"/>
                    </a:p>
                  </a:txBody>
                  <a:tcPr/>
                </a:tc>
                <a:tc>
                  <a:txBody>
                    <a:bodyPr/>
                    <a:lstStyle/>
                    <a:p>
                      <a:r>
                        <a:rPr lang="en-US" dirty="0" smtClean="0"/>
                        <a:t>May be positiv</a:t>
                      </a:r>
                      <a:r>
                        <a:rPr lang="en-US" baseline="0" dirty="0" smtClean="0"/>
                        <a:t>e </a:t>
                      </a:r>
                      <a:endParaRPr lang="en-US" dirty="0"/>
                    </a:p>
                  </a:txBody>
                  <a:tcPr/>
                </a:tc>
                <a:tc>
                  <a:txBody>
                    <a:bodyPr/>
                    <a:lstStyle/>
                    <a:p>
                      <a:r>
                        <a:rPr lang="en-US" dirty="0" smtClean="0"/>
                        <a:t>Negative </a:t>
                      </a:r>
                      <a:endParaRPr lang="en-US" dirty="0"/>
                    </a:p>
                  </a:txBody>
                  <a:tcPr/>
                </a:tc>
                <a:tc>
                  <a:txBody>
                    <a:bodyPr/>
                    <a:lstStyle/>
                    <a:p>
                      <a:r>
                        <a:rPr lang="en-US" dirty="0" smtClean="0"/>
                        <a:t>Negative , may be positive </a:t>
                      </a:r>
                      <a:endParaRPr lang="en-US" dirty="0"/>
                    </a:p>
                  </a:txBody>
                  <a:tcPr/>
                </a:tc>
                <a:tc>
                  <a:txBody>
                    <a:bodyPr/>
                    <a:lstStyle/>
                    <a:p>
                      <a:r>
                        <a:rPr lang="en-US" dirty="0" smtClean="0"/>
                        <a:t>Usually positive </a:t>
                      </a:r>
                      <a:endParaRPr lang="en-US" dirty="0"/>
                    </a:p>
                  </a:txBody>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457200" y="304800"/>
          <a:ext cx="8458200" cy="6095999"/>
        </p:xfrm>
        <a:graphic>
          <a:graphicData uri="http://schemas.openxmlformats.org/drawingml/2006/table">
            <a:tbl>
              <a:tblPr firstRow="1" bandRow="1">
                <a:tableStyleId>{2D5ABB26-0587-4C30-8999-92F81FD0307C}</a:tableStyleId>
              </a:tblPr>
              <a:tblGrid>
                <a:gridCol w="2819400"/>
                <a:gridCol w="2819400"/>
                <a:gridCol w="2819400"/>
              </a:tblGrid>
              <a:tr h="870857">
                <a:tc>
                  <a:txBody>
                    <a:bodyPr/>
                    <a:lstStyle/>
                    <a:p>
                      <a:r>
                        <a:rPr lang="en-US" sz="2400" b="1" dirty="0" smtClean="0"/>
                        <a:t>JVP</a:t>
                      </a:r>
                      <a:endParaRPr lang="en-US" sz="2400" b="1" dirty="0"/>
                    </a:p>
                  </a:txBody>
                  <a:tcPr/>
                </a:tc>
                <a:tc>
                  <a:txBody>
                    <a:bodyPr/>
                    <a:lstStyle/>
                    <a:p>
                      <a:r>
                        <a:rPr lang="en-US" sz="2400" b="1" dirty="0" smtClean="0"/>
                        <a:t>Cardiac</a:t>
                      </a:r>
                      <a:r>
                        <a:rPr lang="en-US" sz="2400" b="1" baseline="0" dirty="0" smtClean="0"/>
                        <a:t> </a:t>
                      </a:r>
                      <a:r>
                        <a:rPr lang="en-US" sz="2400" b="1" baseline="0" dirty="0" err="1" smtClean="0"/>
                        <a:t>temponade</a:t>
                      </a:r>
                      <a:r>
                        <a:rPr lang="en-US" sz="2400" b="1" baseline="0" dirty="0" smtClean="0"/>
                        <a:t> </a:t>
                      </a:r>
                      <a:endParaRPr lang="en-US" sz="2400" b="1" dirty="0"/>
                    </a:p>
                  </a:txBody>
                  <a:tcPr/>
                </a:tc>
                <a:tc>
                  <a:txBody>
                    <a:bodyPr/>
                    <a:lstStyle/>
                    <a:p>
                      <a:r>
                        <a:rPr lang="en-US" sz="2400" b="1" dirty="0" smtClean="0"/>
                        <a:t>CCP </a:t>
                      </a:r>
                      <a:endParaRPr lang="en-US" sz="2400" b="1" dirty="0"/>
                    </a:p>
                  </a:txBody>
                  <a:tcPr/>
                </a:tc>
              </a:tr>
              <a:tr h="870857">
                <a:tc>
                  <a:txBody>
                    <a:bodyPr/>
                    <a:lstStyle/>
                    <a:p>
                      <a:r>
                        <a:rPr lang="en-US" dirty="0" smtClean="0"/>
                        <a:t>JV PRESSURE </a:t>
                      </a:r>
                      <a:endParaRPr lang="en-US" dirty="0"/>
                    </a:p>
                  </a:txBody>
                  <a:tcPr/>
                </a:tc>
                <a:tc>
                  <a:txBody>
                    <a:bodyPr/>
                    <a:lstStyle/>
                    <a:p>
                      <a:r>
                        <a:rPr lang="en-US" dirty="0" smtClean="0"/>
                        <a:t>ELEVTED</a:t>
                      </a:r>
                      <a:endParaRPr lang="en-US" dirty="0"/>
                    </a:p>
                  </a:txBody>
                  <a:tcPr/>
                </a:tc>
                <a:tc>
                  <a:txBody>
                    <a:bodyPr/>
                    <a:lstStyle/>
                    <a:p>
                      <a:r>
                        <a:rPr lang="en-US" dirty="0" smtClean="0"/>
                        <a:t>ELEVATED</a:t>
                      </a:r>
                      <a:endParaRPr lang="en-US" dirty="0"/>
                    </a:p>
                  </a:txBody>
                  <a:tcPr/>
                </a:tc>
              </a:tr>
              <a:tr h="870857">
                <a:tc>
                  <a:txBody>
                    <a:bodyPr/>
                    <a:lstStyle/>
                    <a:p>
                      <a:r>
                        <a:rPr lang="en-US" baseline="0" dirty="0" smtClean="0"/>
                        <a:t> a wave </a:t>
                      </a:r>
                      <a:endParaRPr lang="en-US" dirty="0"/>
                    </a:p>
                  </a:txBody>
                  <a:tcPr/>
                </a:tc>
                <a:tc>
                  <a:txBody>
                    <a:bodyPr/>
                    <a:lstStyle/>
                    <a:p>
                      <a:r>
                        <a:rPr lang="en-US" dirty="0" smtClean="0"/>
                        <a:t>Never prominent </a:t>
                      </a:r>
                      <a:endParaRPr lang="en-US" dirty="0"/>
                    </a:p>
                  </a:txBody>
                  <a:tcPr/>
                </a:tc>
                <a:tc>
                  <a:txBody>
                    <a:bodyPr/>
                    <a:lstStyle/>
                    <a:p>
                      <a:r>
                        <a:rPr lang="en-US" dirty="0" smtClean="0"/>
                        <a:t>Normal , may be prominent</a:t>
                      </a:r>
                      <a:endParaRPr lang="en-US" dirty="0"/>
                    </a:p>
                  </a:txBody>
                  <a:tcPr/>
                </a:tc>
              </a:tr>
              <a:tr h="870857">
                <a:tc>
                  <a:txBody>
                    <a:bodyPr/>
                    <a:lstStyle/>
                    <a:p>
                      <a:r>
                        <a:rPr lang="en-US" dirty="0" smtClean="0"/>
                        <a:t>V wave</a:t>
                      </a:r>
                      <a:r>
                        <a:rPr lang="en-US" baseline="0" dirty="0" smtClean="0"/>
                        <a:t> </a:t>
                      </a:r>
                      <a:endParaRPr lang="en-US" dirty="0"/>
                    </a:p>
                  </a:txBody>
                  <a:tcPr/>
                </a:tc>
                <a:tc>
                  <a:txBody>
                    <a:bodyPr/>
                    <a:lstStyle/>
                    <a:p>
                      <a:r>
                        <a:rPr lang="en-US" dirty="0" smtClean="0"/>
                        <a:t>Normal </a:t>
                      </a:r>
                      <a:endParaRPr lang="en-US" dirty="0"/>
                    </a:p>
                  </a:txBody>
                  <a:tcPr/>
                </a:tc>
                <a:tc>
                  <a:txBody>
                    <a:bodyPr/>
                    <a:lstStyle/>
                    <a:p>
                      <a:r>
                        <a:rPr lang="en-US" dirty="0" smtClean="0"/>
                        <a:t>Usually equal</a:t>
                      </a:r>
                      <a:r>
                        <a:rPr lang="en-US" baseline="0" dirty="0" smtClean="0"/>
                        <a:t> to v wave </a:t>
                      </a:r>
                      <a:endParaRPr lang="en-US" dirty="0"/>
                    </a:p>
                  </a:txBody>
                  <a:tcPr/>
                </a:tc>
              </a:tr>
              <a:tr h="870857">
                <a:tc>
                  <a:txBody>
                    <a:bodyPr/>
                    <a:lstStyle/>
                    <a:p>
                      <a:r>
                        <a:rPr lang="en-US" dirty="0" smtClean="0"/>
                        <a:t>X descent</a:t>
                      </a:r>
                      <a:endParaRPr lang="en-US" dirty="0"/>
                    </a:p>
                  </a:txBody>
                  <a:tcPr/>
                </a:tc>
                <a:tc>
                  <a:txBody>
                    <a:bodyPr/>
                    <a:lstStyle/>
                    <a:p>
                      <a:r>
                        <a:rPr lang="en-US" dirty="0" smtClean="0"/>
                        <a:t>Normal </a:t>
                      </a:r>
                      <a:endParaRPr lang="en-US" dirty="0"/>
                    </a:p>
                  </a:txBody>
                  <a:tcPr/>
                </a:tc>
                <a:tc>
                  <a:txBody>
                    <a:bodyPr/>
                    <a:lstStyle/>
                    <a:p>
                      <a:r>
                        <a:rPr lang="en-US" dirty="0" smtClean="0"/>
                        <a:t>Prominent</a:t>
                      </a:r>
                      <a:endParaRPr lang="en-US" dirty="0"/>
                    </a:p>
                  </a:txBody>
                  <a:tcPr/>
                </a:tc>
              </a:tr>
              <a:tr h="870857">
                <a:tc>
                  <a:txBody>
                    <a:bodyPr/>
                    <a:lstStyle/>
                    <a:p>
                      <a:r>
                        <a:rPr lang="en-US" dirty="0" smtClean="0"/>
                        <a:t>Y descent </a:t>
                      </a:r>
                      <a:endParaRPr lang="en-US" dirty="0"/>
                    </a:p>
                  </a:txBody>
                  <a:tcPr/>
                </a:tc>
                <a:tc>
                  <a:txBody>
                    <a:bodyPr/>
                    <a:lstStyle/>
                    <a:p>
                      <a:r>
                        <a:rPr lang="en-US" dirty="0" err="1" smtClean="0"/>
                        <a:t>Decrese</a:t>
                      </a:r>
                      <a:r>
                        <a:rPr lang="en-US" dirty="0" smtClean="0"/>
                        <a:t> o r absent </a:t>
                      </a:r>
                      <a:endParaRPr lang="en-US" dirty="0"/>
                    </a:p>
                  </a:txBody>
                  <a:tcPr/>
                </a:tc>
                <a:tc>
                  <a:txBody>
                    <a:bodyPr/>
                    <a:lstStyle/>
                    <a:p>
                      <a:r>
                        <a:rPr lang="en-US" dirty="0" smtClean="0"/>
                        <a:t>Rapid </a:t>
                      </a:r>
                      <a:endParaRPr lang="en-US" dirty="0"/>
                    </a:p>
                  </a:txBody>
                  <a:tcPr/>
                </a:tc>
              </a:tr>
              <a:tr h="870857">
                <a:tc>
                  <a:txBody>
                    <a:bodyPr/>
                    <a:lstStyle/>
                    <a:p>
                      <a:r>
                        <a:rPr lang="en-US" dirty="0" err="1" smtClean="0"/>
                        <a:t>Kussmaul~s</a:t>
                      </a:r>
                      <a:r>
                        <a:rPr lang="en-US" baseline="0" dirty="0" smtClean="0"/>
                        <a:t> sign </a:t>
                      </a:r>
                      <a:endParaRPr lang="en-US" dirty="0"/>
                    </a:p>
                  </a:txBody>
                  <a:tcPr/>
                </a:tc>
                <a:tc>
                  <a:txBody>
                    <a:bodyPr/>
                    <a:lstStyle/>
                    <a:p>
                      <a:r>
                        <a:rPr lang="en-US" dirty="0" smtClean="0"/>
                        <a:t>Negative , may be positive </a:t>
                      </a:r>
                      <a:endParaRPr lang="en-US" dirty="0"/>
                    </a:p>
                  </a:txBody>
                  <a:tcPr/>
                </a:tc>
                <a:tc>
                  <a:txBody>
                    <a:bodyPr/>
                    <a:lstStyle/>
                    <a:p>
                      <a:r>
                        <a:rPr lang="en-US" dirty="0" smtClean="0"/>
                        <a:t>Usually positive </a:t>
                      </a:r>
                      <a:endParaRPr lang="en-US" dirty="0"/>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Jugular Venous Pressure (JVP) Jugular Venous Pulse"/>
          <p:cNvPicPr>
            <a:picLocks noChangeAspect="1" noChangeArrowheads="1"/>
          </p:cNvPicPr>
          <p:nvPr/>
        </p:nvPicPr>
        <p:blipFill>
          <a:blip r:embed="rId2" cstate="print"/>
          <a:srcRect/>
          <a:stretch>
            <a:fillRect/>
          </a:stretch>
        </p:blipFill>
        <p:spPr bwMode="auto">
          <a:xfrm>
            <a:off x="0" y="542924"/>
            <a:ext cx="9144000" cy="631507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286000" y="274638"/>
            <a:ext cx="8458200" cy="792162"/>
          </a:xfrm>
        </p:spPr>
        <p:txBody>
          <a:bodyPr/>
          <a:lstStyle/>
          <a:p>
            <a:r>
              <a:rPr lang="en-US" dirty="0"/>
              <a:t>JVP in ASD</a:t>
            </a:r>
          </a:p>
        </p:txBody>
      </p:sp>
      <p:sp>
        <p:nvSpPr>
          <p:cNvPr id="65539" name="Rectangle 3"/>
          <p:cNvSpPr>
            <a:spLocks noGrp="1" noChangeArrowheads="1"/>
          </p:cNvSpPr>
          <p:nvPr>
            <p:ph type="body" idx="1"/>
          </p:nvPr>
        </p:nvSpPr>
        <p:spPr/>
        <p:txBody>
          <a:bodyPr/>
          <a:lstStyle/>
          <a:p>
            <a:r>
              <a:rPr lang="en-US" sz="2400" dirty="0"/>
              <a:t>JVP is normal and equal a and v waves. x descent is more prominent . </a:t>
            </a:r>
            <a:endParaRPr lang="en-US" sz="2400" dirty="0" smtClean="0"/>
          </a:p>
          <a:p>
            <a:pPr>
              <a:buNone/>
            </a:pPr>
            <a:endParaRPr lang="en-US" sz="2400" dirty="0"/>
          </a:p>
          <a:p>
            <a:r>
              <a:rPr lang="en-US" sz="2400" dirty="0"/>
              <a:t>Elevated JVP may seen in severe PAH and in </a:t>
            </a:r>
            <a:r>
              <a:rPr lang="en-US" sz="2400" dirty="0" smtClean="0"/>
              <a:t>RVF</a:t>
            </a:r>
          </a:p>
          <a:p>
            <a:pPr>
              <a:buNone/>
            </a:pPr>
            <a:endParaRPr lang="en-US" sz="2400" dirty="0"/>
          </a:p>
          <a:p>
            <a:r>
              <a:rPr lang="en-US" sz="2400" dirty="0"/>
              <a:t>Prominent a wave with PS and </a:t>
            </a:r>
            <a:r>
              <a:rPr lang="en-US" sz="2400" dirty="0" smtClean="0"/>
              <a:t>MS</a:t>
            </a:r>
          </a:p>
          <a:p>
            <a:pPr>
              <a:buNone/>
            </a:pPr>
            <a:endParaRPr lang="en-US" sz="2400" dirty="0"/>
          </a:p>
          <a:p>
            <a:r>
              <a:rPr lang="en-US" sz="2400" dirty="0"/>
              <a:t>Prominent v wave with PAH and in RVF with </a:t>
            </a:r>
            <a:r>
              <a:rPr lang="en-US" sz="2400" dirty="0" smtClean="0"/>
              <a:t>TR</a:t>
            </a:r>
          </a:p>
          <a:p>
            <a:pPr>
              <a:buNone/>
            </a:pPr>
            <a:endParaRPr lang="en-US" sz="2400" dirty="0"/>
          </a:p>
          <a:p>
            <a:r>
              <a:rPr lang="en-US" sz="2400" dirty="0"/>
              <a:t>Rapid y descent with RVF or TR</a:t>
            </a:r>
          </a:p>
          <a:p>
            <a:pPr>
              <a:buFontTx/>
              <a:buNone/>
            </a:pPr>
            <a:endParaRPr lang="en-US" dirty="0"/>
          </a:p>
          <a:p>
            <a:pPr>
              <a:buFontTx/>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895600" y="0"/>
            <a:ext cx="12039600" cy="1143000"/>
          </a:xfrm>
        </p:spPr>
        <p:txBody>
          <a:bodyPr>
            <a:normAutofit/>
          </a:bodyPr>
          <a:lstStyle/>
          <a:p>
            <a:r>
              <a:rPr lang="en-US" sz="4000" dirty="0"/>
              <a:t>Right IJV Preferred :Why?</a:t>
            </a:r>
          </a:p>
        </p:txBody>
      </p:sp>
      <p:sp>
        <p:nvSpPr>
          <p:cNvPr id="11267" name="Rectangle 3"/>
          <p:cNvSpPr>
            <a:spLocks noGrp="1" noChangeArrowheads="1"/>
          </p:cNvSpPr>
          <p:nvPr>
            <p:ph type="body" idx="1"/>
          </p:nvPr>
        </p:nvSpPr>
        <p:spPr>
          <a:xfrm>
            <a:off x="228600" y="1143000"/>
            <a:ext cx="8458200" cy="5715000"/>
          </a:xfrm>
        </p:spPr>
        <p:txBody>
          <a:bodyPr>
            <a:noAutofit/>
          </a:bodyPr>
          <a:lstStyle/>
          <a:p>
            <a:pPr>
              <a:lnSpc>
                <a:spcPct val="90000"/>
              </a:lnSpc>
            </a:pPr>
            <a:r>
              <a:rPr lang="en-US" sz="2400" dirty="0" smtClean="0"/>
              <a:t>Direct continuation of SVC and right atrium </a:t>
            </a:r>
          </a:p>
          <a:p>
            <a:pPr>
              <a:lnSpc>
                <a:spcPct val="90000"/>
              </a:lnSpc>
              <a:buNone/>
            </a:pPr>
            <a:endParaRPr lang="en-US" sz="2400" dirty="0" smtClean="0"/>
          </a:p>
          <a:p>
            <a:pPr>
              <a:lnSpc>
                <a:spcPct val="90000"/>
              </a:lnSpc>
            </a:pPr>
            <a:r>
              <a:rPr lang="en-US" sz="2400" dirty="0" smtClean="0"/>
              <a:t> Anatomically they are closer to </a:t>
            </a:r>
            <a:r>
              <a:rPr lang="en-US" sz="2400" dirty="0" err="1" smtClean="0"/>
              <a:t>to</a:t>
            </a:r>
            <a:r>
              <a:rPr lang="en-US" sz="2400" dirty="0" smtClean="0"/>
              <a:t> the right atrium </a:t>
            </a:r>
          </a:p>
          <a:p>
            <a:pPr>
              <a:lnSpc>
                <a:spcPct val="90000"/>
              </a:lnSpc>
              <a:buNone/>
            </a:pPr>
            <a:endParaRPr lang="en-US" sz="2400" dirty="0"/>
          </a:p>
          <a:p>
            <a:pPr>
              <a:lnSpc>
                <a:spcPct val="90000"/>
              </a:lnSpc>
            </a:pPr>
            <a:r>
              <a:rPr lang="en-US" sz="2400" dirty="0" smtClean="0"/>
              <a:t>IJV is less likely affected by extrinsic compression from other structures in neck</a:t>
            </a:r>
          </a:p>
          <a:p>
            <a:pPr>
              <a:lnSpc>
                <a:spcPct val="90000"/>
              </a:lnSpc>
              <a:buNone/>
            </a:pPr>
            <a:endParaRPr lang="en-US" sz="2400" dirty="0"/>
          </a:p>
          <a:p>
            <a:pPr>
              <a:lnSpc>
                <a:spcPct val="90000"/>
              </a:lnSpc>
            </a:pPr>
            <a:r>
              <a:rPr lang="en-US" sz="2400" dirty="0"/>
              <a:t>There are no or less numbers of valves in IJV than EJV </a:t>
            </a:r>
            <a:endParaRPr lang="en-US" sz="2400" dirty="0" smtClean="0"/>
          </a:p>
          <a:p>
            <a:pPr>
              <a:lnSpc>
                <a:spcPct val="90000"/>
              </a:lnSpc>
              <a:buNone/>
            </a:pPr>
            <a:endParaRPr lang="en-US" sz="2400" dirty="0"/>
          </a:p>
          <a:p>
            <a:pPr>
              <a:lnSpc>
                <a:spcPct val="90000"/>
              </a:lnSpc>
            </a:pPr>
            <a:r>
              <a:rPr lang="en-US" sz="2400" dirty="0"/>
              <a:t>Less impact of vasoconstriction on IJV due to sympathetic activity than EJV </a:t>
            </a:r>
            <a:r>
              <a:rPr lang="en-US" sz="2400" dirty="0" smtClean="0"/>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Jugular Venous Pressure (JVP) Jugular Venous Pulse"/>
          <p:cNvPicPr>
            <a:picLocks noChangeAspect="1" noChangeArrowheads="1"/>
          </p:cNvPicPr>
          <p:nvPr/>
        </p:nvPicPr>
        <p:blipFill>
          <a:blip r:embed="rId2" cstate="print"/>
          <a:srcRect/>
          <a:stretch>
            <a:fillRect/>
          </a:stretch>
        </p:blipFill>
        <p:spPr bwMode="auto">
          <a:xfrm>
            <a:off x="0" y="-457200"/>
            <a:ext cx="9753600" cy="73152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971800" y="274638"/>
            <a:ext cx="10363200" cy="1020762"/>
          </a:xfrm>
        </p:spPr>
        <p:txBody>
          <a:bodyPr/>
          <a:lstStyle/>
          <a:p>
            <a:r>
              <a:rPr lang="en-US" dirty="0"/>
              <a:t>JVP in VSD </a:t>
            </a:r>
          </a:p>
        </p:txBody>
      </p:sp>
      <p:sp>
        <p:nvSpPr>
          <p:cNvPr id="67587" name="Rectangle 3"/>
          <p:cNvSpPr>
            <a:spLocks noGrp="1" noChangeArrowheads="1"/>
          </p:cNvSpPr>
          <p:nvPr>
            <p:ph type="body" idx="1"/>
          </p:nvPr>
        </p:nvSpPr>
        <p:spPr/>
        <p:txBody>
          <a:bodyPr>
            <a:normAutofit/>
          </a:bodyPr>
          <a:lstStyle/>
          <a:p>
            <a:r>
              <a:rPr lang="en-US" sz="2400" dirty="0"/>
              <a:t>Prominent a wave with severe </a:t>
            </a:r>
            <a:r>
              <a:rPr lang="en-US" sz="2400" dirty="0" smtClean="0"/>
              <a:t>PS</a:t>
            </a:r>
          </a:p>
          <a:p>
            <a:pPr>
              <a:buNone/>
            </a:pPr>
            <a:endParaRPr lang="en-US" sz="2400" dirty="0"/>
          </a:p>
          <a:p>
            <a:r>
              <a:rPr lang="en-US" sz="2400" dirty="0"/>
              <a:t>Elevated JVP with CHF </a:t>
            </a:r>
            <a:endParaRPr lang="en-US" sz="2400" dirty="0" smtClean="0"/>
          </a:p>
          <a:p>
            <a:pPr>
              <a:buNone/>
            </a:pPr>
            <a:endParaRPr lang="en-US" sz="2400" dirty="0"/>
          </a:p>
          <a:p>
            <a:r>
              <a:rPr lang="en-US" sz="2400" dirty="0"/>
              <a:t>Prominent v wave with </a:t>
            </a:r>
            <a:r>
              <a:rPr lang="en-US" sz="2400" dirty="0" err="1"/>
              <a:t>Gerbode's</a:t>
            </a:r>
            <a:r>
              <a:rPr lang="en-US" sz="2400" dirty="0"/>
              <a:t> </a:t>
            </a:r>
            <a:r>
              <a:rPr lang="en-US" sz="2400" dirty="0" smtClean="0"/>
              <a:t>shunt</a:t>
            </a:r>
          </a:p>
          <a:p>
            <a:pPr>
              <a:buNone/>
            </a:pPr>
            <a:endParaRPr lang="en-US" sz="2400" dirty="0"/>
          </a:p>
          <a:p>
            <a:r>
              <a:rPr lang="en-US" sz="2400" dirty="0"/>
              <a:t>In </a:t>
            </a:r>
            <a:r>
              <a:rPr lang="en-US" sz="2400" dirty="0" err="1"/>
              <a:t>Eisenmenger</a:t>
            </a:r>
            <a:r>
              <a:rPr lang="en-US" sz="2400" dirty="0"/>
              <a:t> complex :</a:t>
            </a:r>
          </a:p>
          <a:p>
            <a:pPr>
              <a:buFontTx/>
              <a:buNone/>
            </a:pPr>
            <a:r>
              <a:rPr lang="en-US" sz="2400" dirty="0"/>
              <a:t>       </a:t>
            </a:r>
            <a:r>
              <a:rPr lang="en-US" sz="2400" dirty="0" err="1"/>
              <a:t>JVPressure</a:t>
            </a:r>
            <a:r>
              <a:rPr lang="en-US" sz="2400" dirty="0"/>
              <a:t> usually normal</a:t>
            </a:r>
          </a:p>
          <a:p>
            <a:pPr>
              <a:buFontTx/>
              <a:buNone/>
            </a:pPr>
            <a:r>
              <a:rPr lang="en-US" sz="2400" dirty="0"/>
              <a:t>       Normal a and v waves </a:t>
            </a:r>
          </a:p>
          <a:p>
            <a:pPr>
              <a:buFontTx/>
              <a:buNone/>
            </a:pPr>
            <a:r>
              <a:rPr lang="en-US" sz="2400" dirty="0"/>
              <a:t>       CHF and TR is rare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133600" y="274638"/>
            <a:ext cx="9601200" cy="944562"/>
          </a:xfrm>
        </p:spPr>
        <p:txBody>
          <a:bodyPr/>
          <a:lstStyle/>
          <a:p>
            <a:r>
              <a:rPr lang="en-US" dirty="0" err="1"/>
              <a:t>Ebstein</a:t>
            </a:r>
            <a:r>
              <a:rPr lang="en-US" dirty="0"/>
              <a:t> Anomaly </a:t>
            </a:r>
          </a:p>
        </p:txBody>
      </p:sp>
      <p:sp>
        <p:nvSpPr>
          <p:cNvPr id="92163" name="Rectangle 3"/>
          <p:cNvSpPr>
            <a:spLocks noGrp="1" noChangeArrowheads="1"/>
          </p:cNvSpPr>
          <p:nvPr>
            <p:ph type="body" idx="1"/>
          </p:nvPr>
        </p:nvSpPr>
        <p:spPr/>
        <p:txBody>
          <a:bodyPr>
            <a:normAutofit lnSpcReduction="10000"/>
          </a:bodyPr>
          <a:lstStyle/>
          <a:p>
            <a:pPr>
              <a:lnSpc>
                <a:spcPct val="90000"/>
              </a:lnSpc>
            </a:pPr>
            <a:r>
              <a:rPr lang="en-US" sz="2400" dirty="0"/>
              <a:t>JVP is usually normal </a:t>
            </a:r>
            <a:endParaRPr lang="en-US" sz="2400" dirty="0" smtClean="0"/>
          </a:p>
          <a:p>
            <a:pPr>
              <a:lnSpc>
                <a:spcPct val="90000"/>
              </a:lnSpc>
              <a:buNone/>
            </a:pPr>
            <a:endParaRPr lang="en-US" sz="2400" dirty="0"/>
          </a:p>
          <a:p>
            <a:pPr>
              <a:lnSpc>
                <a:spcPct val="90000"/>
              </a:lnSpc>
            </a:pPr>
            <a:r>
              <a:rPr lang="en-US" sz="2400" dirty="0"/>
              <a:t>Prominent a waves are seen only </a:t>
            </a:r>
            <a:r>
              <a:rPr lang="en-US" sz="2400" dirty="0" smtClean="0"/>
              <a:t>occasionally</a:t>
            </a:r>
          </a:p>
          <a:p>
            <a:pPr>
              <a:lnSpc>
                <a:spcPct val="90000"/>
              </a:lnSpc>
              <a:buNone/>
            </a:pPr>
            <a:endParaRPr lang="en-US" sz="2400" dirty="0"/>
          </a:p>
          <a:p>
            <a:pPr>
              <a:lnSpc>
                <a:spcPct val="90000"/>
              </a:lnSpc>
            </a:pPr>
            <a:r>
              <a:rPr lang="en-US" sz="2400" dirty="0"/>
              <a:t>Attenuated x descent and systolic v wave are not reflected in jugular pulse despite appreciable TR </a:t>
            </a:r>
            <a:endParaRPr lang="en-US" sz="2400" dirty="0" smtClean="0"/>
          </a:p>
          <a:p>
            <a:pPr>
              <a:lnSpc>
                <a:spcPct val="90000"/>
              </a:lnSpc>
              <a:buNone/>
            </a:pPr>
            <a:endParaRPr lang="en-US" sz="2400" dirty="0"/>
          </a:p>
          <a:p>
            <a:pPr>
              <a:lnSpc>
                <a:spcPct val="90000"/>
              </a:lnSpc>
            </a:pPr>
            <a:r>
              <a:rPr lang="en-US" sz="2400" dirty="0"/>
              <a:t>Unimpressive JVP is attributed to damping effect of large capacitance RA and thin, toneless </a:t>
            </a:r>
            <a:r>
              <a:rPr lang="en-US" sz="2400" dirty="0" err="1"/>
              <a:t>atrialized</a:t>
            </a:r>
            <a:r>
              <a:rPr lang="en-US" sz="2400" dirty="0"/>
              <a:t> RV (</a:t>
            </a:r>
            <a:r>
              <a:rPr lang="en-US" sz="2400" dirty="0" err="1"/>
              <a:t>Hypokinetic</a:t>
            </a:r>
            <a:r>
              <a:rPr lang="en-US" sz="2400" dirty="0"/>
              <a:t> TR</a:t>
            </a:r>
            <a:r>
              <a:rPr lang="en-US" sz="2400" dirty="0" smtClean="0"/>
              <a:t>)</a:t>
            </a:r>
          </a:p>
          <a:p>
            <a:pPr>
              <a:lnSpc>
                <a:spcPct val="90000"/>
              </a:lnSpc>
              <a:buNone/>
            </a:pPr>
            <a:endParaRPr lang="en-US" sz="2400" dirty="0"/>
          </a:p>
          <a:p>
            <a:pPr>
              <a:lnSpc>
                <a:spcPct val="90000"/>
              </a:lnSpc>
            </a:pPr>
            <a:r>
              <a:rPr lang="en-US" sz="2400" dirty="0"/>
              <a:t>Prominent a and v / elevated JVP with advent of right ventricular failure .   </a:t>
            </a:r>
          </a:p>
          <a:p>
            <a:pPr>
              <a:lnSpc>
                <a:spcPct val="90000"/>
              </a:lnSpc>
            </a:pPr>
            <a:endParaRPr lang="en-US"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667000" y="274638"/>
            <a:ext cx="11811000" cy="944562"/>
          </a:xfrm>
        </p:spPr>
        <p:txBody>
          <a:bodyPr/>
          <a:lstStyle/>
          <a:p>
            <a:r>
              <a:rPr lang="en-US" dirty="0"/>
              <a:t>Cyanosis with normal JVP </a:t>
            </a:r>
          </a:p>
        </p:txBody>
      </p:sp>
      <p:sp>
        <p:nvSpPr>
          <p:cNvPr id="73731" name="Rectangle 3"/>
          <p:cNvSpPr>
            <a:spLocks noGrp="1" noChangeArrowheads="1"/>
          </p:cNvSpPr>
          <p:nvPr>
            <p:ph type="body" idx="1"/>
          </p:nvPr>
        </p:nvSpPr>
        <p:spPr/>
        <p:txBody>
          <a:bodyPr/>
          <a:lstStyle/>
          <a:p>
            <a:pPr>
              <a:buNone/>
            </a:pPr>
            <a:r>
              <a:rPr lang="en-US" sz="2400" dirty="0"/>
              <a:t>It usually indicates cyanotic CHD with VSD and reduced </a:t>
            </a:r>
            <a:r>
              <a:rPr lang="en-US" sz="2400" dirty="0" smtClean="0"/>
              <a:t>PBF</a:t>
            </a:r>
          </a:p>
          <a:p>
            <a:pPr>
              <a:buNone/>
            </a:pPr>
            <a:r>
              <a:rPr lang="en-US" sz="2400" dirty="0" smtClean="0"/>
              <a:t> </a:t>
            </a:r>
            <a:endParaRPr lang="en-US" sz="2400" dirty="0"/>
          </a:p>
          <a:p>
            <a:r>
              <a:rPr lang="en-US" sz="2400" dirty="0" err="1"/>
              <a:t>Tetralogy</a:t>
            </a:r>
            <a:r>
              <a:rPr lang="en-US" sz="2400" dirty="0"/>
              <a:t> of </a:t>
            </a:r>
            <a:r>
              <a:rPr lang="en-US" sz="2400" dirty="0" err="1"/>
              <a:t>Fallot</a:t>
            </a:r>
            <a:r>
              <a:rPr lang="en-US" sz="2400" dirty="0"/>
              <a:t> </a:t>
            </a:r>
            <a:endParaRPr lang="en-US" sz="2400" dirty="0" smtClean="0"/>
          </a:p>
          <a:p>
            <a:pPr>
              <a:buNone/>
            </a:pPr>
            <a:endParaRPr lang="en-US" sz="2400" dirty="0"/>
          </a:p>
          <a:p>
            <a:r>
              <a:rPr lang="en-US" sz="2400" dirty="0"/>
              <a:t>TOF like </a:t>
            </a:r>
            <a:r>
              <a:rPr lang="en-US" sz="2400" dirty="0" smtClean="0"/>
              <a:t>physiology</a:t>
            </a:r>
          </a:p>
          <a:p>
            <a:pPr>
              <a:buNone/>
            </a:pPr>
            <a:endParaRPr lang="en-US" sz="2400" dirty="0"/>
          </a:p>
          <a:p>
            <a:r>
              <a:rPr lang="en-US" sz="2400" dirty="0"/>
              <a:t>VSD with right to left shunt </a:t>
            </a:r>
            <a:endParaRPr lang="en-US" sz="2400" dirty="0" smtClean="0"/>
          </a:p>
          <a:p>
            <a:pPr>
              <a:buNone/>
            </a:pPr>
            <a:endParaRPr lang="en-US" sz="2400" dirty="0"/>
          </a:p>
          <a:p>
            <a:r>
              <a:rPr lang="en-US" sz="2400" dirty="0"/>
              <a:t>Pulmonary AV Fistula  </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667000" y="274638"/>
            <a:ext cx="11811000" cy="792162"/>
          </a:xfrm>
        </p:spPr>
        <p:txBody>
          <a:bodyPr/>
          <a:lstStyle/>
          <a:p>
            <a:r>
              <a:rPr lang="en-US" dirty="0" smtClean="0"/>
              <a:t>      Cyanosis </a:t>
            </a:r>
            <a:r>
              <a:rPr lang="en-US" dirty="0"/>
              <a:t>with Elevated JVP</a:t>
            </a:r>
          </a:p>
        </p:txBody>
      </p:sp>
      <p:sp>
        <p:nvSpPr>
          <p:cNvPr id="69635" name="Rectangle 3"/>
          <p:cNvSpPr>
            <a:spLocks noGrp="1" noChangeArrowheads="1"/>
          </p:cNvSpPr>
          <p:nvPr>
            <p:ph type="body" idx="1"/>
          </p:nvPr>
        </p:nvSpPr>
        <p:spPr/>
        <p:txBody>
          <a:bodyPr>
            <a:normAutofit fontScale="92500" lnSpcReduction="20000"/>
          </a:bodyPr>
          <a:lstStyle/>
          <a:p>
            <a:pPr>
              <a:lnSpc>
                <a:spcPct val="90000"/>
              </a:lnSpc>
              <a:buNone/>
            </a:pPr>
            <a:r>
              <a:rPr lang="en-US" sz="2400" dirty="0"/>
              <a:t>Elevated JVP in cyanotic CHD usually indicates intact IVS or increased PBF or </a:t>
            </a:r>
            <a:r>
              <a:rPr lang="en-US" sz="2400" dirty="0" smtClean="0"/>
              <a:t>both</a:t>
            </a:r>
          </a:p>
          <a:p>
            <a:pPr>
              <a:lnSpc>
                <a:spcPct val="90000"/>
              </a:lnSpc>
              <a:buNone/>
            </a:pPr>
            <a:endParaRPr lang="en-US" sz="2400" dirty="0"/>
          </a:p>
          <a:p>
            <a:pPr>
              <a:lnSpc>
                <a:spcPct val="90000"/>
              </a:lnSpc>
            </a:pPr>
            <a:r>
              <a:rPr lang="en-US" sz="2400" dirty="0"/>
              <a:t>Common in TGA or TAPVC with increased PBF </a:t>
            </a:r>
            <a:endParaRPr lang="en-US" sz="2400" dirty="0" smtClean="0"/>
          </a:p>
          <a:p>
            <a:pPr>
              <a:lnSpc>
                <a:spcPct val="90000"/>
              </a:lnSpc>
              <a:buNone/>
            </a:pPr>
            <a:endParaRPr lang="en-US" sz="2400" dirty="0"/>
          </a:p>
          <a:p>
            <a:pPr>
              <a:lnSpc>
                <a:spcPct val="90000"/>
              </a:lnSpc>
            </a:pPr>
            <a:r>
              <a:rPr lang="en-US" sz="2400" dirty="0"/>
              <a:t>Severe PS with intact IVS and Right to Left </a:t>
            </a:r>
            <a:r>
              <a:rPr lang="en-US" sz="2400" dirty="0" smtClean="0"/>
              <a:t>shunt</a:t>
            </a:r>
          </a:p>
          <a:p>
            <a:pPr>
              <a:lnSpc>
                <a:spcPct val="90000"/>
              </a:lnSpc>
              <a:buNone/>
            </a:pPr>
            <a:r>
              <a:rPr lang="en-US" sz="2400" dirty="0" smtClean="0"/>
              <a:t> </a:t>
            </a:r>
            <a:endParaRPr lang="en-US" sz="2400" dirty="0"/>
          </a:p>
          <a:p>
            <a:pPr>
              <a:lnSpc>
                <a:spcPct val="90000"/>
              </a:lnSpc>
            </a:pPr>
            <a:r>
              <a:rPr lang="en-US" sz="2400" dirty="0"/>
              <a:t>Tricuspid </a:t>
            </a:r>
            <a:r>
              <a:rPr lang="en-US" sz="2400" dirty="0" err="1"/>
              <a:t>atresia</a:t>
            </a:r>
            <a:r>
              <a:rPr lang="en-US" sz="2400" dirty="0"/>
              <a:t> with restrictive ASD </a:t>
            </a:r>
            <a:endParaRPr lang="en-US" sz="2400" dirty="0" smtClean="0"/>
          </a:p>
          <a:p>
            <a:pPr>
              <a:lnSpc>
                <a:spcPct val="90000"/>
              </a:lnSpc>
              <a:buNone/>
            </a:pPr>
            <a:endParaRPr lang="en-US" sz="2400" dirty="0"/>
          </a:p>
          <a:p>
            <a:pPr>
              <a:lnSpc>
                <a:spcPct val="90000"/>
              </a:lnSpc>
            </a:pPr>
            <a:r>
              <a:rPr lang="en-US" sz="2400" dirty="0" err="1"/>
              <a:t>Eisenmenger</a:t>
            </a:r>
            <a:r>
              <a:rPr lang="en-US" sz="2400" dirty="0"/>
              <a:t> syndrome with ASD and PDA , JVP may be elevated </a:t>
            </a:r>
            <a:endParaRPr lang="en-US" sz="2400" dirty="0" smtClean="0"/>
          </a:p>
          <a:p>
            <a:pPr>
              <a:lnSpc>
                <a:spcPct val="90000"/>
              </a:lnSpc>
              <a:buNone/>
            </a:pPr>
            <a:endParaRPr lang="en-US" sz="2400" dirty="0"/>
          </a:p>
          <a:p>
            <a:pPr>
              <a:lnSpc>
                <a:spcPct val="90000"/>
              </a:lnSpc>
            </a:pPr>
            <a:r>
              <a:rPr lang="en-US" sz="2400" dirty="0"/>
              <a:t>PPH with RVF and right to left </a:t>
            </a:r>
            <a:r>
              <a:rPr lang="en-US" sz="2400" dirty="0" smtClean="0"/>
              <a:t>shunt</a:t>
            </a:r>
          </a:p>
          <a:p>
            <a:pPr>
              <a:lnSpc>
                <a:spcPct val="90000"/>
              </a:lnSpc>
              <a:buNone/>
            </a:pPr>
            <a:endParaRPr lang="en-US" sz="2400" dirty="0"/>
          </a:p>
          <a:p>
            <a:pPr>
              <a:lnSpc>
                <a:spcPct val="90000"/>
              </a:lnSpc>
            </a:pPr>
            <a:r>
              <a:rPr lang="en-US" sz="2400" dirty="0"/>
              <a:t>Adult TOF </a:t>
            </a:r>
          </a:p>
          <a:p>
            <a:pPr>
              <a:lnSpc>
                <a:spcPct val="90000"/>
              </a:lnSpc>
              <a:buFontTx/>
              <a:buNone/>
            </a:pPr>
            <a:endParaRPr lang="en-US"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10744200" cy="792162"/>
          </a:xfrm>
        </p:spPr>
        <p:txBody>
          <a:bodyPr>
            <a:normAutofit/>
          </a:bodyPr>
          <a:lstStyle/>
          <a:p>
            <a:r>
              <a:rPr lang="en-US" dirty="0" smtClean="0"/>
              <a:t>    JVP in </a:t>
            </a:r>
            <a:r>
              <a:rPr lang="en-US" dirty="0" err="1" smtClean="0"/>
              <a:t>Eissenmenger</a:t>
            </a:r>
            <a:r>
              <a:rPr lang="en-US" dirty="0" smtClean="0"/>
              <a:t>  syndrome </a:t>
            </a:r>
            <a:endParaRPr lang="en-US" dirty="0"/>
          </a:p>
        </p:txBody>
      </p:sp>
      <p:graphicFrame>
        <p:nvGraphicFramePr>
          <p:cNvPr id="4" name="Content Placeholder 3"/>
          <p:cNvGraphicFramePr>
            <a:graphicFrameLocks noGrp="1"/>
          </p:cNvGraphicFramePr>
          <p:nvPr>
            <p:ph idx="1"/>
          </p:nvPr>
        </p:nvGraphicFramePr>
        <p:xfrm>
          <a:off x="228600" y="1524001"/>
          <a:ext cx="8458200" cy="5638798"/>
        </p:xfrm>
        <a:graphic>
          <a:graphicData uri="http://schemas.openxmlformats.org/drawingml/2006/table">
            <a:tbl>
              <a:tblPr firstRow="1" bandRow="1">
                <a:tableStyleId>{2D5ABB26-0587-4C30-8999-92F81FD0307C}</a:tableStyleId>
              </a:tblPr>
              <a:tblGrid>
                <a:gridCol w="2819400"/>
                <a:gridCol w="2819400"/>
                <a:gridCol w="2819400"/>
              </a:tblGrid>
              <a:tr h="1593574">
                <a:tc>
                  <a:txBody>
                    <a:bodyPr/>
                    <a:lstStyle/>
                    <a:p>
                      <a:r>
                        <a:rPr lang="en-US" sz="2000" b="1" dirty="0" smtClean="0"/>
                        <a:t>ASD with R to L</a:t>
                      </a:r>
                      <a:r>
                        <a:rPr lang="en-US" sz="2000" b="1" baseline="0" dirty="0" smtClean="0"/>
                        <a:t> shunt </a:t>
                      </a:r>
                      <a:endParaRPr lang="en-US" sz="2000" b="1" dirty="0"/>
                    </a:p>
                  </a:txBody>
                  <a:tcPr/>
                </a:tc>
                <a:tc>
                  <a:txBody>
                    <a:bodyPr/>
                    <a:lstStyle/>
                    <a:p>
                      <a:r>
                        <a:rPr lang="en-US" sz="2000" b="1" dirty="0" smtClean="0"/>
                        <a:t>VSD with R to L shunt </a:t>
                      </a:r>
                      <a:endParaRPr lang="en-US" sz="2000" b="1" dirty="0"/>
                    </a:p>
                  </a:txBody>
                  <a:tcPr/>
                </a:tc>
                <a:tc>
                  <a:txBody>
                    <a:bodyPr/>
                    <a:lstStyle/>
                    <a:p>
                      <a:r>
                        <a:rPr lang="en-US" sz="2000" b="1" dirty="0" smtClean="0"/>
                        <a:t>PDA with  R to L shunt </a:t>
                      </a:r>
                      <a:endParaRPr lang="en-US" sz="2000" b="1" dirty="0"/>
                    </a:p>
                  </a:txBody>
                  <a:tcPr/>
                </a:tc>
              </a:tr>
              <a:tr h="1348408">
                <a:tc>
                  <a:txBody>
                    <a:bodyPr/>
                    <a:lstStyle/>
                    <a:p>
                      <a:r>
                        <a:rPr lang="en-US" dirty="0" smtClean="0"/>
                        <a:t>JV pressure may be elevated </a:t>
                      </a:r>
                      <a:endParaRPr lang="en-US" dirty="0"/>
                    </a:p>
                  </a:txBody>
                  <a:tcPr/>
                </a:tc>
                <a:tc>
                  <a:txBody>
                    <a:bodyPr/>
                    <a:lstStyle/>
                    <a:p>
                      <a:r>
                        <a:rPr lang="en-US" dirty="0" smtClean="0"/>
                        <a:t>Usually normal </a:t>
                      </a:r>
                      <a:endParaRPr lang="en-US" dirty="0"/>
                    </a:p>
                  </a:txBody>
                  <a:tcPr/>
                </a:tc>
                <a:tc>
                  <a:txBody>
                    <a:bodyPr/>
                    <a:lstStyle/>
                    <a:p>
                      <a:r>
                        <a:rPr lang="en-US" dirty="0" smtClean="0"/>
                        <a:t>May be elevated </a:t>
                      </a:r>
                      <a:endParaRPr lang="en-US" dirty="0"/>
                    </a:p>
                  </a:txBody>
                  <a:tcPr/>
                </a:tc>
              </a:tr>
              <a:tr h="1348408">
                <a:tc>
                  <a:txBody>
                    <a:bodyPr/>
                    <a:lstStyle/>
                    <a:p>
                      <a:r>
                        <a:rPr lang="en-US" dirty="0" smtClean="0"/>
                        <a:t>Normal a</a:t>
                      </a:r>
                      <a:r>
                        <a:rPr lang="en-US" baseline="0" dirty="0" smtClean="0"/>
                        <a:t> waves , but absent with AF </a:t>
                      </a:r>
                      <a:endParaRPr lang="en-US" dirty="0"/>
                    </a:p>
                  </a:txBody>
                  <a:tcPr/>
                </a:tc>
                <a:tc>
                  <a:txBody>
                    <a:bodyPr/>
                    <a:lstStyle/>
                    <a:p>
                      <a:r>
                        <a:rPr lang="en-US" dirty="0" smtClean="0"/>
                        <a:t>Normal a wave </a:t>
                      </a:r>
                      <a:endParaRPr lang="en-US" dirty="0"/>
                    </a:p>
                  </a:txBody>
                  <a:tcPr/>
                </a:tc>
                <a:tc>
                  <a:txBody>
                    <a:bodyPr/>
                    <a:lstStyle/>
                    <a:p>
                      <a:r>
                        <a:rPr lang="en-US" dirty="0" smtClean="0"/>
                        <a:t>Prominent a wave </a:t>
                      </a:r>
                      <a:endParaRPr lang="en-US" dirty="0"/>
                    </a:p>
                  </a:txBody>
                  <a:tcPr/>
                </a:tc>
              </a:tr>
              <a:tr h="1348408">
                <a:tc>
                  <a:txBody>
                    <a:bodyPr/>
                    <a:lstStyle/>
                    <a:p>
                      <a:r>
                        <a:rPr lang="en-US" dirty="0" smtClean="0"/>
                        <a:t>Prominent v wave</a:t>
                      </a:r>
                      <a:r>
                        <a:rPr lang="en-US" baseline="0" dirty="0" smtClean="0"/>
                        <a:t> with CHF or TR </a:t>
                      </a:r>
                      <a:endParaRPr lang="en-US" dirty="0"/>
                    </a:p>
                  </a:txBody>
                  <a:tcPr/>
                </a:tc>
                <a:tc>
                  <a:txBody>
                    <a:bodyPr/>
                    <a:lstStyle/>
                    <a:p>
                      <a:r>
                        <a:rPr lang="en-US" dirty="0" smtClean="0"/>
                        <a:t>Normal v wave,</a:t>
                      </a:r>
                      <a:r>
                        <a:rPr lang="en-US" baseline="0" dirty="0" smtClean="0"/>
                        <a:t> CHF and TR rare </a:t>
                      </a:r>
                      <a:endParaRPr lang="en-US" dirty="0"/>
                    </a:p>
                  </a:txBody>
                  <a:tcPr/>
                </a:tc>
                <a:tc>
                  <a:txBody>
                    <a:bodyPr/>
                    <a:lstStyle/>
                    <a:p>
                      <a:r>
                        <a:rPr lang="en-US" dirty="0" smtClean="0"/>
                        <a:t>Prominent</a:t>
                      </a:r>
                      <a:r>
                        <a:rPr lang="en-US" baseline="0" dirty="0" smtClean="0"/>
                        <a:t> v wave with CHF and TR </a:t>
                      </a:r>
                      <a:endParaRPr lang="en-US" dirty="0"/>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305800" cy="4308872"/>
          </a:xfrm>
          <a:prstGeom prst="rect">
            <a:avLst/>
          </a:prstGeom>
        </p:spPr>
        <p:txBody>
          <a:bodyPr wrap="square">
            <a:spAutoFit/>
          </a:bodyPr>
          <a:lstStyle/>
          <a:p>
            <a:r>
              <a:rPr lang="en-US" sz="4000" dirty="0" smtClean="0"/>
              <a:t>What Is New?</a:t>
            </a:r>
          </a:p>
          <a:p>
            <a:endParaRPr lang="en-US" b="1" dirty="0" smtClean="0"/>
          </a:p>
          <a:p>
            <a:r>
              <a:rPr lang="en-US" sz="2400" dirty="0" smtClean="0"/>
              <a:t>The current standard assessment of acute </a:t>
            </a:r>
            <a:r>
              <a:rPr lang="en-US" sz="2400" dirty="0" err="1" smtClean="0"/>
              <a:t>decompensated</a:t>
            </a:r>
            <a:r>
              <a:rPr lang="en-US" sz="2400" dirty="0" smtClean="0"/>
              <a:t> heart failure patient volume status is inaccurate and may contribute to unnecessary readmission, which is profoundly costly.</a:t>
            </a:r>
          </a:p>
          <a:p>
            <a:endParaRPr lang="en-US" sz="2400" dirty="0" smtClean="0"/>
          </a:p>
          <a:p>
            <a:r>
              <a:rPr lang="en-US" sz="2400" dirty="0" smtClean="0"/>
              <a:t>In this work, we demonstrate the utility of point‐of‐care ultrasound measurement of right internal jugular vein compliance as a noninvasive, objective, rapid, and portable technique for predicting freedom from hospital readmission at 30 days.</a:t>
            </a:r>
            <a:endParaRPr lang="en-US" sz="2400" dirty="0"/>
          </a:p>
        </p:txBody>
      </p:sp>
      <p:sp>
        <p:nvSpPr>
          <p:cNvPr id="5" name="TextBox 4"/>
          <p:cNvSpPr txBox="1"/>
          <p:nvPr/>
        </p:nvSpPr>
        <p:spPr>
          <a:xfrm>
            <a:off x="5105400" y="5791200"/>
            <a:ext cx="3505200" cy="369332"/>
          </a:xfrm>
          <a:prstGeom prst="rect">
            <a:avLst/>
          </a:prstGeom>
          <a:noFill/>
        </p:spPr>
        <p:txBody>
          <a:bodyPr wrap="square" rtlCol="0">
            <a:spAutoFit/>
          </a:bodyPr>
          <a:lstStyle/>
          <a:p>
            <a:r>
              <a:rPr lang="en-US" dirty="0" smtClean="0"/>
              <a:t>Published in JAHA  in 24 </a:t>
            </a:r>
            <a:r>
              <a:rPr lang="en-US" dirty="0" err="1" smtClean="0"/>
              <a:t>july</a:t>
            </a:r>
            <a:r>
              <a:rPr lang="en-US" dirty="0" smtClean="0"/>
              <a:t> 2018</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10668000" cy="792162"/>
          </a:xfrm>
        </p:spPr>
        <p:txBody>
          <a:bodyPr>
            <a:normAutofit/>
          </a:bodyPr>
          <a:lstStyle/>
          <a:p>
            <a:r>
              <a:rPr lang="en-US" sz="4000" dirty="0" smtClean="0"/>
              <a:t>USG guided estimation of JVP</a:t>
            </a:r>
            <a:endParaRPr lang="en-US" sz="4000" dirty="0"/>
          </a:p>
        </p:txBody>
      </p:sp>
      <p:sp>
        <p:nvSpPr>
          <p:cNvPr id="3" name="Content Placeholder 2"/>
          <p:cNvSpPr>
            <a:spLocks noGrp="1"/>
          </p:cNvSpPr>
          <p:nvPr>
            <p:ph idx="1"/>
          </p:nvPr>
        </p:nvSpPr>
        <p:spPr>
          <a:xfrm>
            <a:off x="0" y="1143000"/>
            <a:ext cx="8915400" cy="5364163"/>
          </a:xfrm>
        </p:spPr>
        <p:txBody>
          <a:bodyPr>
            <a:normAutofit/>
          </a:bodyPr>
          <a:lstStyle/>
          <a:p>
            <a:r>
              <a:rPr lang="en-US" sz="2400" dirty="0" smtClean="0"/>
              <a:t>Patients admitted with acute </a:t>
            </a:r>
            <a:r>
              <a:rPr lang="en-US" sz="2400" dirty="0" err="1" smtClean="0"/>
              <a:t>decompensated</a:t>
            </a:r>
            <a:r>
              <a:rPr lang="en-US" sz="2400" dirty="0" smtClean="0"/>
              <a:t> heart failure (ADHF) underwent ultrasound measurements of the right internal jugular vein at end‐expiration and during the strain phase of </a:t>
            </a:r>
            <a:r>
              <a:rPr lang="en-US" sz="2400" dirty="0" err="1" smtClean="0"/>
              <a:t>Valsalva</a:t>
            </a:r>
            <a:r>
              <a:rPr lang="en-US" sz="2400" dirty="0" smtClean="0"/>
              <a:t> to determine a percentage of CSA change</a:t>
            </a:r>
          </a:p>
          <a:p>
            <a:endParaRPr lang="en-US" sz="2400" dirty="0" smtClean="0"/>
          </a:p>
          <a:p>
            <a:r>
              <a:rPr lang="en-US" sz="2400" dirty="0" smtClean="0"/>
              <a:t>This bedside ultrasound technique strongly correlates to invasive RAP measurement in ADHF patients, identifies restoration of </a:t>
            </a:r>
            <a:r>
              <a:rPr lang="en-US" sz="2400" dirty="0" err="1" smtClean="0"/>
              <a:t>euvolemia</a:t>
            </a:r>
            <a:r>
              <a:rPr lang="en-US" sz="2400" dirty="0" smtClean="0"/>
              <a:t>, and is predictive of 30‐day ADHF readmission. This tool could help guide inpatient ADHF treatment and may lead to reduced readmissions.</a:t>
            </a:r>
            <a:endParaRPr lang="en-US" sz="2400" dirty="0"/>
          </a:p>
        </p:txBody>
      </p:sp>
      <p:sp>
        <p:nvSpPr>
          <p:cNvPr id="5" name="Rectangle 4"/>
          <p:cNvSpPr/>
          <p:nvPr/>
        </p:nvSpPr>
        <p:spPr>
          <a:xfrm>
            <a:off x="5105400" y="6019800"/>
            <a:ext cx="3337004" cy="369332"/>
          </a:xfrm>
          <a:prstGeom prst="rect">
            <a:avLst/>
          </a:prstGeom>
        </p:spPr>
        <p:txBody>
          <a:bodyPr wrap="square">
            <a:spAutoFit/>
          </a:bodyPr>
          <a:lstStyle/>
          <a:p>
            <a:r>
              <a:rPr lang="en-US" dirty="0" smtClean="0"/>
              <a:t>Published in JAHA  in 24 </a:t>
            </a:r>
            <a:r>
              <a:rPr lang="en-US" dirty="0" err="1" smtClean="0"/>
              <a:t>july</a:t>
            </a:r>
            <a:r>
              <a:rPr lang="en-US" dirty="0" smtClean="0"/>
              <a:t> 2018</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686800" cy="2739211"/>
          </a:xfrm>
          <a:prstGeom prst="rect">
            <a:avLst/>
          </a:prstGeom>
        </p:spPr>
        <p:txBody>
          <a:bodyPr wrap="square">
            <a:spAutoFit/>
          </a:bodyPr>
          <a:lstStyle/>
          <a:p>
            <a:r>
              <a:rPr lang="en-US" sz="4000" dirty="0" smtClean="0"/>
              <a:t>What Are the Clinical Implications?</a:t>
            </a:r>
          </a:p>
          <a:p>
            <a:endParaRPr lang="en-US" sz="3600" b="1" dirty="0" smtClean="0"/>
          </a:p>
          <a:p>
            <a:r>
              <a:rPr lang="en-US" sz="2400" dirty="0" smtClean="0"/>
              <a:t>Heart failure patients admitted with acute </a:t>
            </a:r>
            <a:r>
              <a:rPr lang="en-US" sz="2400" dirty="0" err="1" smtClean="0"/>
              <a:t>decompensated</a:t>
            </a:r>
            <a:r>
              <a:rPr lang="en-US" sz="2400" dirty="0" smtClean="0"/>
              <a:t> heart failure could undergo an objective noninvasive assessment of volume status, which has the potential to guide diuretic therapy and discharge planning</a:t>
            </a:r>
            <a:r>
              <a:rPr lang="en-US" dirty="0" smtClean="0"/>
              <a:t>.</a:t>
            </a:r>
            <a:endParaRPr lang="en-US" dirty="0"/>
          </a:p>
        </p:txBody>
      </p:sp>
      <p:pic>
        <p:nvPicPr>
          <p:cNvPr id="122882" name="Picture 2" descr="Figure 4"/>
          <p:cNvPicPr>
            <a:picLocks noChangeAspect="1" noChangeArrowheads="1"/>
          </p:cNvPicPr>
          <p:nvPr/>
        </p:nvPicPr>
        <p:blipFill>
          <a:blip r:embed="rId2"/>
          <a:srcRect/>
          <a:stretch>
            <a:fillRect/>
          </a:stretch>
        </p:blipFill>
        <p:spPr bwMode="auto">
          <a:xfrm>
            <a:off x="3429000" y="3505200"/>
            <a:ext cx="4495800" cy="27432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000" dirty="0" err="1" smtClean="0"/>
              <a:t>Refrences</a:t>
            </a:r>
            <a:endParaRPr lang="en-US" sz="4000" dirty="0" smtClean="0"/>
          </a:p>
          <a:p>
            <a:pPr>
              <a:buNone/>
            </a:pPr>
            <a:endParaRPr lang="en-US" sz="4000" dirty="0" smtClean="0"/>
          </a:p>
          <a:p>
            <a:r>
              <a:rPr lang="en-US" sz="2400" dirty="0" smtClean="0"/>
              <a:t>Jonathan Abraham </a:t>
            </a:r>
          </a:p>
          <a:p>
            <a:r>
              <a:rPr lang="en-US" sz="2400" dirty="0" err="1" smtClean="0"/>
              <a:t>Braunwald</a:t>
            </a:r>
            <a:r>
              <a:rPr lang="en-US" sz="2400" dirty="0" smtClean="0"/>
              <a:t> </a:t>
            </a:r>
          </a:p>
          <a:p>
            <a:r>
              <a:rPr lang="en-US" sz="2400" dirty="0" err="1" smtClean="0"/>
              <a:t>Nejm</a:t>
            </a:r>
            <a:r>
              <a:rPr lang="en-US" sz="2400" dirty="0" smtClean="0"/>
              <a:t> </a:t>
            </a:r>
          </a:p>
          <a:p>
            <a:r>
              <a:rPr lang="en-US" sz="2400" dirty="0" smtClean="0"/>
              <a:t>JAHA </a:t>
            </a:r>
          </a:p>
          <a:p>
            <a:pPr>
              <a:buNone/>
            </a:pP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idx="1"/>
          </p:nvPr>
        </p:nvGraphicFramePr>
        <p:xfrm>
          <a:off x="304800" y="533400"/>
          <a:ext cx="8534400" cy="5715000"/>
        </p:xfrm>
        <a:graphic>
          <a:graphicData uri="http://schemas.openxmlformats.org/presentationml/2006/ole">
            <p:oleObj spid="_x0000_s21506" name="Bitmap Image" r:id="rId3" imgW="4514286" imgH="5191850" progId="PBrush">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352800" y="274638"/>
            <a:ext cx="11734800" cy="792162"/>
          </a:xfrm>
        </p:spPr>
        <p:txBody>
          <a:bodyPr>
            <a:normAutofit/>
          </a:bodyPr>
          <a:lstStyle/>
          <a:p>
            <a:r>
              <a:rPr lang="en-US" sz="4000" dirty="0"/>
              <a:t>Position of </a:t>
            </a:r>
            <a:r>
              <a:rPr lang="en-US" sz="4000" dirty="0" smtClean="0"/>
              <a:t>Patient</a:t>
            </a:r>
            <a:endParaRPr lang="en-US" sz="4000" dirty="0"/>
          </a:p>
        </p:txBody>
      </p:sp>
      <p:sp>
        <p:nvSpPr>
          <p:cNvPr id="17411" name="Rectangle 3"/>
          <p:cNvSpPr>
            <a:spLocks noGrp="1" noChangeArrowheads="1"/>
          </p:cNvSpPr>
          <p:nvPr>
            <p:ph type="body" idx="1"/>
          </p:nvPr>
        </p:nvSpPr>
        <p:spPr>
          <a:xfrm>
            <a:off x="533400" y="1371600"/>
            <a:ext cx="8229600" cy="4525963"/>
          </a:xfrm>
        </p:spPr>
        <p:txBody>
          <a:bodyPr>
            <a:noAutofit/>
          </a:bodyPr>
          <a:lstStyle/>
          <a:p>
            <a:pPr>
              <a:lnSpc>
                <a:spcPct val="80000"/>
              </a:lnSpc>
            </a:pPr>
            <a:r>
              <a:rPr lang="en-US" sz="2000" dirty="0"/>
              <a:t>Patient should lie comfortably and trunk is inclined by 45 degree position</a:t>
            </a:r>
          </a:p>
          <a:p>
            <a:pPr>
              <a:lnSpc>
                <a:spcPct val="80000"/>
              </a:lnSpc>
              <a:buFontTx/>
              <a:buNone/>
            </a:pPr>
            <a:r>
              <a:rPr lang="en-US" sz="2000" dirty="0"/>
              <a:t> </a:t>
            </a:r>
          </a:p>
          <a:p>
            <a:pPr>
              <a:lnSpc>
                <a:spcPct val="80000"/>
              </a:lnSpc>
            </a:pPr>
            <a:r>
              <a:rPr lang="en-US" sz="2000" dirty="0"/>
              <a:t>Elevate chin and slightly rotate head to the left</a:t>
            </a:r>
          </a:p>
          <a:p>
            <a:pPr>
              <a:lnSpc>
                <a:spcPct val="80000"/>
              </a:lnSpc>
              <a:buFontTx/>
              <a:buNone/>
            </a:pPr>
            <a:r>
              <a:rPr lang="en-US" sz="2000" dirty="0"/>
              <a:t> </a:t>
            </a:r>
          </a:p>
          <a:p>
            <a:pPr>
              <a:lnSpc>
                <a:spcPct val="80000"/>
              </a:lnSpc>
            </a:pPr>
            <a:r>
              <a:rPr lang="en-US" sz="2000" dirty="0"/>
              <a:t>Inclination angle should be subtended between trunk and bed , while neck and trunk should be in same line</a:t>
            </a:r>
          </a:p>
          <a:p>
            <a:pPr>
              <a:lnSpc>
                <a:spcPct val="80000"/>
              </a:lnSpc>
            </a:pPr>
            <a:endParaRPr lang="en-US" sz="2000" dirty="0"/>
          </a:p>
          <a:p>
            <a:pPr>
              <a:lnSpc>
                <a:spcPct val="80000"/>
              </a:lnSpc>
            </a:pPr>
            <a:r>
              <a:rPr lang="en-US" sz="2000" dirty="0"/>
              <a:t>When neck muscles are relaxed ,shining the light tangentially over the skin and see pulsations</a:t>
            </a:r>
          </a:p>
          <a:p>
            <a:pPr>
              <a:lnSpc>
                <a:spcPct val="80000"/>
              </a:lnSpc>
              <a:buNone/>
            </a:pPr>
            <a:r>
              <a:rPr lang="en-US" sz="2000" dirty="0"/>
              <a:t> </a:t>
            </a:r>
          </a:p>
          <a:p>
            <a:pPr>
              <a:lnSpc>
                <a:spcPct val="80000"/>
              </a:lnSpc>
            </a:pPr>
            <a:r>
              <a:rPr lang="en-US" sz="2000" dirty="0"/>
              <a:t>In patients with low jugular pressure , a lesser (&lt;30‘) inclination is desirable</a:t>
            </a:r>
          </a:p>
          <a:p>
            <a:pPr>
              <a:lnSpc>
                <a:spcPct val="80000"/>
              </a:lnSpc>
              <a:buFontTx/>
              <a:buNone/>
            </a:pPr>
            <a:r>
              <a:rPr lang="en-US" sz="2000" dirty="0"/>
              <a:t> </a:t>
            </a:r>
          </a:p>
          <a:p>
            <a:pPr>
              <a:lnSpc>
                <a:spcPct val="80000"/>
              </a:lnSpc>
            </a:pPr>
            <a:r>
              <a:rPr lang="en-US" sz="2000" dirty="0"/>
              <a:t>In patients with high jugular pressure ,a greater (60-90‘) inclination is required to obtain visible pulsations</a:t>
            </a:r>
          </a:p>
          <a:p>
            <a:pPr>
              <a:lnSpc>
                <a:spcPct val="80000"/>
              </a:lnSpc>
              <a:buFontTx/>
              <a:buNone/>
            </a:pPr>
            <a:endParaRPr lang="en-US" sz="2000" dirty="0"/>
          </a:p>
          <a:p>
            <a:pPr>
              <a:lnSpc>
                <a:spcPct val="80000"/>
              </a:lnSpc>
            </a:pPr>
            <a:r>
              <a:rPr lang="en-US" sz="2000" dirty="0"/>
              <a:t>Simultaneous palpation of the  left carotid artery and or apical impulse aids in timing of the venous pulsations in cardiac cycle .        </a:t>
            </a:r>
          </a:p>
          <a:p>
            <a:pPr>
              <a:lnSpc>
                <a:spcPct val="80000"/>
              </a:lnSpc>
            </a:pP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33401"/>
            <a:ext cx="4040188" cy="685800"/>
          </a:xfrm>
        </p:spPr>
        <p:txBody>
          <a:bodyPr>
            <a:normAutofit/>
          </a:bodyPr>
          <a:lstStyle/>
          <a:p>
            <a:r>
              <a:rPr lang="en-US" dirty="0" smtClean="0"/>
              <a:t>    JUGULAR VENOUS PULSE  </a:t>
            </a:r>
            <a:endParaRPr lang="en-US" dirty="0"/>
          </a:p>
        </p:txBody>
      </p:sp>
      <p:sp>
        <p:nvSpPr>
          <p:cNvPr id="4" name="Content Placeholder 3"/>
          <p:cNvSpPr>
            <a:spLocks noGrp="1"/>
          </p:cNvSpPr>
          <p:nvPr>
            <p:ph sz="half" idx="2"/>
          </p:nvPr>
        </p:nvSpPr>
        <p:spPr>
          <a:xfrm>
            <a:off x="457200" y="1600200"/>
            <a:ext cx="4040188" cy="4525963"/>
          </a:xfrm>
        </p:spPr>
        <p:txBody>
          <a:bodyPr>
            <a:normAutofit lnSpcReduction="10000"/>
          </a:bodyPr>
          <a:lstStyle/>
          <a:p>
            <a:r>
              <a:rPr lang="en-US" dirty="0" smtClean="0"/>
              <a:t>Superficial and lateral in neck </a:t>
            </a:r>
          </a:p>
          <a:p>
            <a:r>
              <a:rPr lang="en-US" dirty="0" smtClean="0"/>
              <a:t>Better seen than felt </a:t>
            </a:r>
          </a:p>
          <a:p>
            <a:r>
              <a:rPr lang="en-US" dirty="0" smtClean="0"/>
              <a:t>Has two peaks and two troughs </a:t>
            </a:r>
          </a:p>
          <a:p>
            <a:r>
              <a:rPr lang="en-US" dirty="0" smtClean="0"/>
              <a:t>Digital compression abolishes venous pulse </a:t>
            </a:r>
          </a:p>
          <a:p>
            <a:r>
              <a:rPr lang="en-US" dirty="0" err="1" smtClean="0"/>
              <a:t>Jvp</a:t>
            </a:r>
            <a:r>
              <a:rPr lang="en-US" dirty="0" smtClean="0"/>
              <a:t> falls during inspiration </a:t>
            </a:r>
          </a:p>
          <a:p>
            <a:pPr>
              <a:buNone/>
            </a:pPr>
            <a:endParaRPr lang="en-US" dirty="0" smtClean="0"/>
          </a:p>
          <a:p>
            <a:r>
              <a:rPr lang="en-US" dirty="0" err="1" smtClean="0"/>
              <a:t>Abd</a:t>
            </a:r>
            <a:r>
              <a:rPr lang="en-US" dirty="0" smtClean="0"/>
              <a:t> compression elevates </a:t>
            </a:r>
            <a:r>
              <a:rPr lang="en-US" dirty="0" err="1" smtClean="0"/>
              <a:t>jvp</a:t>
            </a:r>
            <a:endParaRPr lang="en-US" dirty="0"/>
          </a:p>
        </p:txBody>
      </p:sp>
      <p:sp>
        <p:nvSpPr>
          <p:cNvPr id="5" name="Text Placeholder 4"/>
          <p:cNvSpPr>
            <a:spLocks noGrp="1"/>
          </p:cNvSpPr>
          <p:nvPr>
            <p:ph type="body" sz="quarter" idx="3"/>
          </p:nvPr>
        </p:nvSpPr>
        <p:spPr>
          <a:xfrm>
            <a:off x="4645025" y="762001"/>
            <a:ext cx="4041775" cy="380999"/>
          </a:xfrm>
        </p:spPr>
        <p:txBody>
          <a:bodyPr>
            <a:normAutofit fontScale="92500" lnSpcReduction="20000"/>
          </a:bodyPr>
          <a:lstStyle/>
          <a:p>
            <a:r>
              <a:rPr lang="en-US" dirty="0" smtClean="0"/>
              <a:t>          CAROTID PULSE </a:t>
            </a:r>
            <a:endParaRPr lang="en-US" dirty="0"/>
          </a:p>
        </p:txBody>
      </p:sp>
      <p:sp>
        <p:nvSpPr>
          <p:cNvPr id="6" name="Content Placeholder 5"/>
          <p:cNvSpPr>
            <a:spLocks noGrp="1"/>
          </p:cNvSpPr>
          <p:nvPr>
            <p:ph sz="quarter" idx="4"/>
          </p:nvPr>
        </p:nvSpPr>
        <p:spPr>
          <a:xfrm>
            <a:off x="4645025" y="1524000"/>
            <a:ext cx="4041775" cy="4602163"/>
          </a:xfrm>
        </p:spPr>
        <p:txBody>
          <a:bodyPr>
            <a:normAutofit lnSpcReduction="10000"/>
          </a:bodyPr>
          <a:lstStyle/>
          <a:p>
            <a:r>
              <a:rPr lang="en-US" dirty="0" smtClean="0"/>
              <a:t>Deeper and medial in neck </a:t>
            </a:r>
          </a:p>
          <a:p>
            <a:pPr>
              <a:buNone/>
            </a:pPr>
            <a:endParaRPr lang="en-US" dirty="0" smtClean="0"/>
          </a:p>
          <a:p>
            <a:r>
              <a:rPr lang="en-US" dirty="0" smtClean="0"/>
              <a:t>Better felt than seen </a:t>
            </a:r>
          </a:p>
          <a:p>
            <a:r>
              <a:rPr lang="en-US" dirty="0" smtClean="0"/>
              <a:t>Has single upstroke only </a:t>
            </a:r>
          </a:p>
          <a:p>
            <a:pPr>
              <a:buNone/>
            </a:pPr>
            <a:endParaRPr lang="en-US" dirty="0" smtClean="0"/>
          </a:p>
          <a:p>
            <a:r>
              <a:rPr lang="en-US" dirty="0" smtClean="0"/>
              <a:t>Has no effects</a:t>
            </a:r>
          </a:p>
          <a:p>
            <a:endParaRPr lang="en-US" dirty="0" smtClean="0"/>
          </a:p>
          <a:p>
            <a:r>
              <a:rPr lang="en-US" dirty="0" smtClean="0"/>
              <a:t>Do not change with respiration </a:t>
            </a:r>
          </a:p>
          <a:p>
            <a:r>
              <a:rPr lang="en-US" dirty="0" smtClean="0"/>
              <a:t>Has no effects on carotid pulse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4162</TotalTime>
  <Words>2830</Words>
  <Application>Microsoft Office PowerPoint</Application>
  <PresentationFormat>On-screen Show (4:3)</PresentationFormat>
  <Paragraphs>549</Paragraphs>
  <Slides>69</Slides>
  <Notes>34</Notes>
  <HiddenSlides>0</HiddenSlides>
  <MMClips>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Office Theme</vt:lpstr>
      <vt:lpstr>Bitmap Image</vt:lpstr>
      <vt:lpstr>JUGULAR VENOUS PRESSURE </vt:lpstr>
      <vt:lpstr>Slide 2</vt:lpstr>
      <vt:lpstr>Jugular Venous System</vt:lpstr>
      <vt:lpstr>Anatomy </vt:lpstr>
      <vt:lpstr>Anatomic landmark </vt:lpstr>
      <vt:lpstr>Right IJV Preferred :Why?</vt:lpstr>
      <vt:lpstr>Slide 7</vt:lpstr>
      <vt:lpstr>Position of Patient</vt:lpstr>
      <vt:lpstr>Slide 9</vt:lpstr>
      <vt:lpstr> JVP waveforms </vt:lpstr>
      <vt:lpstr>Timing of venous waves </vt:lpstr>
      <vt:lpstr>Normal JVP</vt:lpstr>
      <vt:lpstr>Slide 13</vt:lpstr>
      <vt:lpstr>a Wave</vt:lpstr>
      <vt:lpstr>x  Descent  </vt:lpstr>
      <vt:lpstr>c WAVE</vt:lpstr>
      <vt:lpstr>x` Descent   </vt:lpstr>
      <vt:lpstr>v Wave </vt:lpstr>
      <vt:lpstr>y Descent </vt:lpstr>
      <vt:lpstr>h wave </vt:lpstr>
      <vt:lpstr>Diffrentiating a and v wave </vt:lpstr>
      <vt:lpstr>Estimation  of JVP ( traditional)</vt:lpstr>
      <vt:lpstr>Estimation of JVP </vt:lpstr>
      <vt:lpstr>Clavicle as refrence</vt:lpstr>
      <vt:lpstr>Slide 25</vt:lpstr>
      <vt:lpstr>Elevated JVP </vt:lpstr>
      <vt:lpstr>Elevated JVP </vt:lpstr>
      <vt:lpstr>Slide 28</vt:lpstr>
      <vt:lpstr>Prominent a Wave </vt:lpstr>
      <vt:lpstr>Slide 30</vt:lpstr>
      <vt:lpstr>Cannon Waves</vt:lpstr>
      <vt:lpstr>Slide 32</vt:lpstr>
      <vt:lpstr>Cannon wave</vt:lpstr>
      <vt:lpstr>Absent a Wave </vt:lpstr>
      <vt:lpstr>Slide 35</vt:lpstr>
      <vt:lpstr>Prominent x descent</vt:lpstr>
      <vt:lpstr>Absent x descent </vt:lpstr>
      <vt:lpstr>Prominent v wave  </vt:lpstr>
      <vt:lpstr>Prominent V wave  </vt:lpstr>
      <vt:lpstr>Slide 40</vt:lpstr>
      <vt:lpstr>CV of TR </vt:lpstr>
      <vt:lpstr>Slide 42</vt:lpstr>
      <vt:lpstr>Slide 43</vt:lpstr>
      <vt:lpstr>Abdominal -Jugular Reflux </vt:lpstr>
      <vt:lpstr>Positive AJR</vt:lpstr>
      <vt:lpstr>AJR</vt:lpstr>
      <vt:lpstr>Kussmual's sign</vt:lpstr>
      <vt:lpstr>Pathophysiological Mechanism </vt:lpstr>
      <vt:lpstr>Kussmauls sign</vt:lpstr>
      <vt:lpstr>Cardiac temponade </vt:lpstr>
      <vt:lpstr>Constrictive pericarditis </vt:lpstr>
      <vt:lpstr>Constrictive Pericarditis </vt:lpstr>
      <vt:lpstr>CP</vt:lpstr>
      <vt:lpstr>Endomyocardial fibrosis </vt:lpstr>
      <vt:lpstr>Primary Pulmonary Hypertension</vt:lpstr>
      <vt:lpstr>Slide 56</vt:lpstr>
      <vt:lpstr>Slide 57</vt:lpstr>
      <vt:lpstr>Slide 58</vt:lpstr>
      <vt:lpstr>JVP in ASD</vt:lpstr>
      <vt:lpstr>Slide 60</vt:lpstr>
      <vt:lpstr>JVP in VSD </vt:lpstr>
      <vt:lpstr>Ebstein Anomaly </vt:lpstr>
      <vt:lpstr>Cyanosis with normal JVP </vt:lpstr>
      <vt:lpstr>      Cyanosis with Elevated JVP</vt:lpstr>
      <vt:lpstr>    JVP in Eissenmenger  syndrome </vt:lpstr>
      <vt:lpstr>Slide 66</vt:lpstr>
      <vt:lpstr>USG guided estimation of JVP</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JUGULAR VENOUS PRESSURE</dc:title>
  <dc:creator>user pc</dc:creator>
  <cp:lastModifiedBy>user pc</cp:lastModifiedBy>
  <cp:revision>83</cp:revision>
  <dcterms:created xsi:type="dcterms:W3CDTF">2021-03-21T14:49:36Z</dcterms:created>
  <dcterms:modified xsi:type="dcterms:W3CDTF">2021-03-29T17:39:37Z</dcterms:modified>
</cp:coreProperties>
</file>